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320" r:id="rId4"/>
    <p:sldId id="258" r:id="rId5"/>
    <p:sldId id="296" r:id="rId6"/>
    <p:sldId id="290" r:id="rId7"/>
    <p:sldId id="297" r:id="rId8"/>
    <p:sldId id="299" r:id="rId9"/>
    <p:sldId id="309" r:id="rId10"/>
    <p:sldId id="262" r:id="rId11"/>
    <p:sldId id="300" r:id="rId12"/>
    <p:sldId id="301" r:id="rId13"/>
    <p:sldId id="304" r:id="rId14"/>
    <p:sldId id="306" r:id="rId15"/>
    <p:sldId id="310" r:id="rId16"/>
    <p:sldId id="307" r:id="rId17"/>
    <p:sldId id="311" r:id="rId18"/>
    <p:sldId id="312" r:id="rId19"/>
    <p:sldId id="313" r:id="rId20"/>
    <p:sldId id="315" r:id="rId21"/>
    <p:sldId id="314" r:id="rId22"/>
    <p:sldId id="323" r:id="rId23"/>
    <p:sldId id="308" r:id="rId24"/>
    <p:sldId id="305" r:id="rId25"/>
    <p:sldId id="318" r:id="rId26"/>
    <p:sldId id="319" r:id="rId27"/>
    <p:sldId id="280" r:id="rId28"/>
  </p:sldIdLst>
  <p:sldSz cx="10288588" cy="7239000"/>
  <p:notesSz cx="6796088" cy="9871075"/>
  <p:defaultTextStyle>
    <a:defPPr>
      <a:defRPr lang="en-GB"/>
    </a:defPPr>
    <a:lvl1pPr algn="l" defTabSz="449263" rtl="0" eaLnBrk="0" fontAlgn="base" hangingPunct="0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1pPr>
    <a:lvl2pPr marL="457200" algn="l" defTabSz="449263" rtl="0" eaLnBrk="0" fontAlgn="base" hangingPunct="0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2pPr>
    <a:lvl3pPr marL="914400" algn="l" defTabSz="449263" rtl="0" eaLnBrk="0" fontAlgn="base" hangingPunct="0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3pPr>
    <a:lvl4pPr marL="1371600" algn="l" defTabSz="449263" rtl="0" eaLnBrk="0" fontAlgn="base" hangingPunct="0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4pPr>
    <a:lvl5pPr marL="1828800" algn="l" defTabSz="449263" rtl="0" eaLnBrk="0" fontAlgn="base" hangingPunct="0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00"/>
    <a:srgbClr val="0000FF"/>
    <a:srgbClr val="009900"/>
    <a:srgbClr val="99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72"/>
    <p:restoredTop sz="89481" autoAdjust="0"/>
  </p:normalViewPr>
  <p:slideViewPr>
    <p:cSldViewPr>
      <p:cViewPr varScale="1">
        <p:scale>
          <a:sx n="84" d="100"/>
          <a:sy n="84" d="100"/>
        </p:scale>
        <p:origin x="864" y="8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10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08"/>
    </p:cViewPr>
  </p:sorterViewPr>
  <p:notesViewPr>
    <p:cSldViewPr>
      <p:cViewPr>
        <p:scale>
          <a:sx n="78" d="100"/>
          <a:sy n="78" d="100"/>
        </p:scale>
        <p:origin x="3464" y="6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5A0E392-023B-9A45-B982-EFE5FB7880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5775"/>
            <a:ext cx="29448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65986-3DE8-B844-91A6-D11A4BFEF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3775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1" y="0"/>
            <a:ext cx="6797675" cy="9871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" y="0"/>
            <a:ext cx="6797675" cy="9871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2" y="0"/>
            <a:ext cx="2943225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51277" y="0"/>
            <a:ext cx="2943225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768350" y="739775"/>
            <a:ext cx="5257800" cy="37004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06464" y="4689475"/>
            <a:ext cx="4981575" cy="4441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2" y="9378950"/>
            <a:ext cx="2943225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51277" y="9378950"/>
            <a:ext cx="2943225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FB264AF4-77A4-4414-8FD2-CEDBE8C71D9F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54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B21E137-E673-4310-AFB2-A72AE398BF08}" type="slidenum">
              <a:rPr lang="en-GB"/>
              <a:pPr/>
              <a:t>1</a:t>
            </a:fld>
            <a:endParaRPr lang="en-GB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766763" y="739776"/>
            <a:ext cx="5264150" cy="37036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6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6463" y="4689475"/>
            <a:ext cx="4983162" cy="44434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DD7655-416B-4109-A863-F37F6A10C20F}" type="slidenum">
              <a:rPr lang="en-GB"/>
              <a:pPr/>
              <a:t>10</a:t>
            </a:fld>
            <a:endParaRPr lang="en-GB"/>
          </a:p>
        </p:txBody>
      </p:sp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766763" y="739776"/>
            <a:ext cx="5264150" cy="37036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48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6463" y="4689475"/>
            <a:ext cx="4983162" cy="44434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0" indent="0">
              <a:buFont typeface="Wingdings" charset="2"/>
              <a:buNone/>
            </a:pPr>
            <a:endParaRPr lang="de-DE" baseline="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DD7655-416B-4109-A863-F37F6A10C20F}" type="slidenum">
              <a:rPr lang="en-GB"/>
              <a:pPr/>
              <a:t>11</a:t>
            </a:fld>
            <a:endParaRPr lang="en-GB"/>
          </a:p>
        </p:txBody>
      </p:sp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766763" y="739776"/>
            <a:ext cx="5264150" cy="37036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48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6463" y="4689475"/>
            <a:ext cx="4983162" cy="44434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0" indent="0">
              <a:buFont typeface="Wingdings" charset="2"/>
              <a:buNone/>
            </a:pPr>
            <a:endParaRPr lang="de-DE" baseline="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DD7655-416B-4109-A863-F37F6A10C20F}" type="slidenum">
              <a:rPr lang="en-GB"/>
              <a:pPr/>
              <a:t>12</a:t>
            </a:fld>
            <a:endParaRPr lang="en-GB"/>
          </a:p>
        </p:txBody>
      </p:sp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766763" y="739776"/>
            <a:ext cx="5264150" cy="37036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48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6463" y="4689475"/>
            <a:ext cx="4983162" cy="44434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0" indent="0">
              <a:buFont typeface="Wingdings" charset="2"/>
              <a:buNone/>
            </a:pPr>
            <a:r>
              <a:rPr lang="de-DE" baseline="0" dirty="0"/>
              <a:t>Wenn W LF </a:t>
            </a:r>
            <a:r>
              <a:rPr lang="de-DE" baseline="0" dirty="0">
                <a:sym typeface="Wingdings"/>
              </a:rPr>
              <a:t> </a:t>
            </a:r>
            <a:r>
              <a:rPr lang="de-DE" baseline="0" dirty="0" err="1">
                <a:sym typeface="Wingdings"/>
              </a:rPr>
              <a:t>Gk</a:t>
            </a:r>
            <a:r>
              <a:rPr lang="de-DE" baseline="0" dirty="0">
                <a:sym typeface="Wingdings"/>
              </a:rPr>
              <a:t> und </a:t>
            </a:r>
            <a:r>
              <a:rPr lang="de-DE" baseline="0" dirty="0" err="1">
                <a:sym typeface="Wingdings"/>
              </a:rPr>
              <a:t>Ek</a:t>
            </a:r>
            <a:r>
              <a:rPr lang="de-DE" baseline="0" dirty="0">
                <a:sym typeface="Wingdings"/>
              </a:rPr>
              <a:t> nur 2 HJ (1. + 3. HJ) daher nur 30 Kurse gesamt </a:t>
            </a:r>
            <a:endParaRPr lang="de-DE" baseline="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DD7655-416B-4109-A863-F37F6A10C20F}" type="slidenum">
              <a:rPr lang="en-GB"/>
              <a:pPr/>
              <a:t>13</a:t>
            </a:fld>
            <a:endParaRPr lang="en-GB"/>
          </a:p>
        </p:txBody>
      </p:sp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766763" y="739776"/>
            <a:ext cx="5264150" cy="37036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48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6463" y="4689475"/>
            <a:ext cx="4983162" cy="44434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0" indent="0">
              <a:buFont typeface="Wingdings" charset="2"/>
              <a:buNone/>
            </a:pPr>
            <a:r>
              <a:rPr lang="de-DE" baseline="0" dirty="0"/>
              <a:t>Sport, BK, Musik als LF </a:t>
            </a:r>
            <a:r>
              <a:rPr lang="de-DE" baseline="0" dirty="0">
                <a:sym typeface="Wingdings" pitchFamily="2" charset="2"/>
              </a:rPr>
              <a:t> schriftlicher Teil + fachpraktischer Teil 1:1</a:t>
            </a:r>
            <a:endParaRPr lang="de-DE" baseline="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DD7655-416B-4109-A863-F37F6A10C20F}" type="slidenum">
              <a:rPr lang="en-GB"/>
              <a:pPr/>
              <a:t>14</a:t>
            </a:fld>
            <a:endParaRPr lang="en-GB"/>
          </a:p>
        </p:txBody>
      </p:sp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766763" y="739776"/>
            <a:ext cx="5264150" cy="37036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48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6463" y="4689475"/>
            <a:ext cx="4983162" cy="44434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0" indent="0">
              <a:buFont typeface="Wingdings" charset="2"/>
              <a:buNone/>
            </a:pPr>
            <a:endParaRPr lang="de-DE" baseline="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F757C4-82D5-4E65-A3C8-17ECE52E019F}" type="slidenum">
              <a:rPr lang="en-GB"/>
              <a:pPr/>
              <a:t>15</a:t>
            </a:fld>
            <a:endParaRPr lang="en-GB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766763" y="739776"/>
            <a:ext cx="5264150" cy="370363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72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6463" y="4689475"/>
            <a:ext cx="4984750" cy="44434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cs typeface="Lucida Sans Unicode" pitchFamily="34" charset="0"/>
                <a:sym typeface="Wingdings"/>
              </a:rPr>
              <a:t> </a:t>
            </a:r>
            <a:r>
              <a:rPr lang="en-GB" dirty="0" err="1">
                <a:cs typeface="Lucida Sans Unicode" pitchFamily="34" charset="0"/>
                <a:sym typeface="Wingdings"/>
              </a:rPr>
              <a:t>Fach</a:t>
            </a:r>
            <a:r>
              <a:rPr lang="en-GB" baseline="0" dirty="0">
                <a:cs typeface="Lucida Sans Unicode" pitchFamily="34" charset="0"/>
                <a:sym typeface="Wingdings"/>
              </a:rPr>
              <a:t> </a:t>
            </a:r>
            <a:r>
              <a:rPr lang="en-GB" baseline="0" dirty="0" err="1">
                <a:cs typeface="Lucida Sans Unicode" pitchFamily="34" charset="0"/>
                <a:sym typeface="Wingdings"/>
              </a:rPr>
              <a:t>ordentlich</a:t>
            </a:r>
            <a:r>
              <a:rPr lang="en-GB" baseline="0" dirty="0">
                <a:cs typeface="Lucida Sans Unicode" pitchFamily="34" charset="0"/>
                <a:sym typeface="Wingdings"/>
              </a:rPr>
              <a:t> in 10 </a:t>
            </a:r>
            <a:r>
              <a:rPr lang="en-GB" baseline="0" dirty="0" err="1">
                <a:cs typeface="Lucida Sans Unicode" pitchFamily="34" charset="0"/>
                <a:sym typeface="Wingdings"/>
              </a:rPr>
              <a:t>abschließen</a:t>
            </a:r>
            <a:r>
              <a:rPr lang="en-GB" baseline="0" dirty="0">
                <a:cs typeface="Lucida Sans Unicode" pitchFamily="34" charset="0"/>
                <a:sym typeface="Wingdings"/>
              </a:rPr>
              <a:t>! </a:t>
            </a:r>
            <a:endParaRPr lang="en-GB" dirty="0"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AFFE1A-9AE5-4FC8-AD7B-9CBA1776D76E}" type="slidenum">
              <a:rPr lang="en-GB"/>
              <a:pPr/>
              <a:t>16</a:t>
            </a:fld>
            <a:endParaRPr lang="en-GB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766763" y="739776"/>
            <a:ext cx="5264150" cy="37036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96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6463" y="4689475"/>
            <a:ext cx="4983162" cy="44434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AFFE1A-9AE5-4FC8-AD7B-9CBA1776D76E}" type="slidenum">
              <a:rPr lang="en-GB"/>
              <a:pPr/>
              <a:t>17</a:t>
            </a:fld>
            <a:endParaRPr lang="en-GB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766763" y="739776"/>
            <a:ext cx="5264150" cy="37036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96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6463" y="4689475"/>
            <a:ext cx="4983162" cy="44434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AFFE1A-9AE5-4FC8-AD7B-9CBA1776D76E}" type="slidenum">
              <a:rPr lang="en-GB"/>
              <a:pPr/>
              <a:t>18</a:t>
            </a:fld>
            <a:endParaRPr lang="en-GB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766763" y="739776"/>
            <a:ext cx="5264150" cy="37036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96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6463" y="4689475"/>
            <a:ext cx="4983162" cy="44434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AFFE1A-9AE5-4FC8-AD7B-9CBA1776D76E}" type="slidenum">
              <a:rPr lang="en-GB"/>
              <a:pPr/>
              <a:t>19</a:t>
            </a:fld>
            <a:endParaRPr lang="en-GB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766763" y="739776"/>
            <a:ext cx="5264150" cy="37036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96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6463" y="4689475"/>
            <a:ext cx="4983162" cy="44434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*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wird</a:t>
            </a:r>
            <a:r>
              <a:rPr lang="en-GB" baseline="0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baseline="0" dirty="0" err="1">
                <a:solidFill>
                  <a:schemeClr val="tx1"/>
                </a:solidFill>
                <a:latin typeface="Arial" charset="0"/>
                <a:sym typeface="Wingdings"/>
              </a:rPr>
              <a:t>Fach</a:t>
            </a:r>
            <a:r>
              <a:rPr lang="en-GB" baseline="0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baseline="0" dirty="0" err="1">
                <a:solidFill>
                  <a:schemeClr val="tx1"/>
                </a:solidFill>
                <a:latin typeface="Arial" charset="0"/>
                <a:sym typeface="Wingdings"/>
              </a:rPr>
              <a:t>Wirtschaft</a:t>
            </a:r>
            <a:r>
              <a:rPr lang="en-GB" baseline="0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baseline="0" dirty="0" err="1">
                <a:solidFill>
                  <a:schemeClr val="tx1"/>
                </a:solidFill>
                <a:latin typeface="Arial" charset="0"/>
                <a:sym typeface="Wingdings"/>
              </a:rPr>
              <a:t>als</a:t>
            </a:r>
            <a:r>
              <a:rPr lang="en-GB" baseline="0" dirty="0">
                <a:solidFill>
                  <a:schemeClr val="tx1"/>
                </a:solidFill>
                <a:latin typeface="Arial" charset="0"/>
                <a:sym typeface="Wingdings"/>
              </a:rPr>
              <a:t> LF </a:t>
            </a:r>
            <a:r>
              <a:rPr lang="en-GB" baseline="0" dirty="0" err="1">
                <a:solidFill>
                  <a:schemeClr val="tx1"/>
                </a:solidFill>
                <a:latin typeface="Arial" charset="0"/>
                <a:sym typeface="Wingdings"/>
              </a:rPr>
              <a:t>belegt</a:t>
            </a:r>
            <a:r>
              <a:rPr lang="en-GB" baseline="0" dirty="0">
                <a:solidFill>
                  <a:schemeClr val="tx1"/>
                </a:solidFill>
                <a:latin typeface="Arial" charset="0"/>
                <a:sym typeface="Wingdings"/>
              </a:rPr>
              <a:t>  </a:t>
            </a:r>
            <a:r>
              <a:rPr lang="en-GB" baseline="0" dirty="0" err="1">
                <a:solidFill>
                  <a:schemeClr val="tx1"/>
                </a:solidFill>
                <a:latin typeface="Arial" charset="0"/>
                <a:sym typeface="Wingdings"/>
              </a:rPr>
              <a:t>Ek</a:t>
            </a:r>
            <a:r>
              <a:rPr lang="en-GB" baseline="0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baseline="0" dirty="0" err="1">
                <a:solidFill>
                  <a:schemeClr val="tx1"/>
                </a:solidFill>
                <a:latin typeface="Arial" charset="0"/>
                <a:sym typeface="Wingdings"/>
              </a:rPr>
              <a:t>nur</a:t>
            </a:r>
            <a:r>
              <a:rPr lang="en-GB" baseline="0" dirty="0">
                <a:solidFill>
                  <a:schemeClr val="tx1"/>
                </a:solidFill>
                <a:latin typeface="Arial" charset="0"/>
                <a:sym typeface="Wingdings"/>
              </a:rPr>
              <a:t> in HJ 2 und </a:t>
            </a:r>
            <a:r>
              <a:rPr lang="en-GB" baseline="0" dirty="0" err="1">
                <a:solidFill>
                  <a:schemeClr val="tx1"/>
                </a:solidFill>
                <a:latin typeface="Arial" charset="0"/>
                <a:sym typeface="Wingdings"/>
              </a:rPr>
              <a:t>Gk</a:t>
            </a:r>
            <a:r>
              <a:rPr lang="en-GB" baseline="0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baseline="0" dirty="0" err="1">
                <a:solidFill>
                  <a:schemeClr val="tx1"/>
                </a:solidFill>
                <a:latin typeface="Arial" charset="0"/>
                <a:sym typeface="Wingdings"/>
              </a:rPr>
              <a:t>nur</a:t>
            </a:r>
            <a:r>
              <a:rPr lang="en-GB" baseline="0" dirty="0">
                <a:solidFill>
                  <a:schemeClr val="tx1"/>
                </a:solidFill>
                <a:latin typeface="Arial" charset="0"/>
                <a:sym typeface="Wingdings"/>
              </a:rPr>
              <a:t> in HJ 3 </a:t>
            </a:r>
            <a:r>
              <a:rPr lang="en-GB" baseline="0" dirty="0" err="1">
                <a:solidFill>
                  <a:schemeClr val="tx1"/>
                </a:solidFill>
                <a:latin typeface="Arial" charset="0"/>
                <a:sym typeface="Wingdings"/>
              </a:rPr>
              <a:t>zu</a:t>
            </a:r>
            <a:r>
              <a:rPr lang="en-GB" baseline="0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baseline="0" dirty="0" err="1">
                <a:solidFill>
                  <a:schemeClr val="tx1"/>
                </a:solidFill>
                <a:latin typeface="Arial" charset="0"/>
                <a:sym typeface="Wingdings"/>
              </a:rPr>
              <a:t>belegen</a:t>
            </a:r>
            <a:endParaRPr lang="en-GB" baseline="0" dirty="0">
              <a:solidFill>
                <a:schemeClr val="tx1"/>
              </a:solidFill>
              <a:latin typeface="Arial" charset="0"/>
              <a:sym typeface="Wingdings"/>
            </a:endParaRPr>
          </a:p>
          <a:p>
            <a:r>
              <a:rPr lang="en-GB" baseline="0" dirty="0" err="1">
                <a:solidFill>
                  <a:schemeClr val="tx1"/>
                </a:solidFill>
                <a:latin typeface="Arial" charset="0"/>
                <a:sym typeface="Wingdings"/>
              </a:rPr>
              <a:t>Ansonsten</a:t>
            </a:r>
            <a:r>
              <a:rPr lang="en-GB" baseline="0" dirty="0">
                <a:solidFill>
                  <a:schemeClr val="tx1"/>
                </a:solidFill>
                <a:latin typeface="Arial" charset="0"/>
                <a:sym typeface="Wingdings"/>
              </a:rPr>
              <a:t>: </a:t>
            </a:r>
            <a:r>
              <a:rPr lang="en-GB" baseline="0" dirty="0" err="1">
                <a:solidFill>
                  <a:schemeClr val="tx1"/>
                </a:solidFill>
                <a:latin typeface="Arial" charset="0"/>
                <a:sym typeface="Wingdings"/>
              </a:rPr>
              <a:t>Ek</a:t>
            </a:r>
            <a:r>
              <a:rPr lang="en-GB" baseline="0" dirty="0">
                <a:solidFill>
                  <a:schemeClr val="tx1"/>
                </a:solidFill>
                <a:latin typeface="Arial" charset="0"/>
                <a:sym typeface="Wingdings"/>
              </a:rPr>
              <a:t> 1+2 HJ und </a:t>
            </a:r>
            <a:r>
              <a:rPr lang="en-GB" baseline="0" dirty="0" err="1">
                <a:solidFill>
                  <a:schemeClr val="tx1"/>
                </a:solidFill>
                <a:latin typeface="Arial" charset="0"/>
                <a:sym typeface="Wingdings"/>
              </a:rPr>
              <a:t>Gk</a:t>
            </a:r>
            <a:r>
              <a:rPr lang="en-GB" baseline="0" dirty="0">
                <a:solidFill>
                  <a:schemeClr val="tx1"/>
                </a:solidFill>
                <a:latin typeface="Arial" charset="0"/>
                <a:sym typeface="Wingdings"/>
              </a:rPr>
              <a:t> 3+4 HJ</a:t>
            </a:r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AFFE1A-9AE5-4FC8-AD7B-9CBA1776D76E}" type="slidenum">
              <a:rPr lang="en-GB"/>
              <a:pPr/>
              <a:t>2</a:t>
            </a:fld>
            <a:endParaRPr lang="en-GB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766763" y="739776"/>
            <a:ext cx="5264150" cy="37036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96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6463" y="4689475"/>
            <a:ext cx="4983162" cy="44434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AFFE1A-9AE5-4FC8-AD7B-9CBA1776D76E}" type="slidenum">
              <a:rPr lang="en-GB"/>
              <a:pPr/>
              <a:t>20</a:t>
            </a:fld>
            <a:endParaRPr lang="en-GB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766763" y="739776"/>
            <a:ext cx="5264150" cy="37036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96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6463" y="4689475"/>
            <a:ext cx="4983162" cy="44434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AFFE1A-9AE5-4FC8-AD7B-9CBA1776D76E}" type="slidenum">
              <a:rPr lang="en-GB"/>
              <a:pPr/>
              <a:t>21</a:t>
            </a:fld>
            <a:endParaRPr lang="en-GB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766763" y="739776"/>
            <a:ext cx="5264150" cy="37036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96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6463" y="4689475"/>
            <a:ext cx="4983162" cy="44434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Null-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Punkte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-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Regelung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: 0</a:t>
            </a:r>
            <a:r>
              <a:rPr lang="en-GB" baseline="0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baseline="0" dirty="0" err="1">
                <a:solidFill>
                  <a:schemeClr val="tx1"/>
                </a:solidFill>
                <a:latin typeface="Arial" charset="0"/>
                <a:sym typeface="Wingdings"/>
              </a:rPr>
              <a:t>Punkte</a:t>
            </a:r>
            <a:r>
              <a:rPr lang="en-GB" baseline="0" dirty="0">
                <a:solidFill>
                  <a:schemeClr val="tx1"/>
                </a:solidFill>
                <a:latin typeface="Arial" charset="0"/>
                <a:sym typeface="Wingdings"/>
              </a:rPr>
              <a:t> in </a:t>
            </a:r>
            <a:r>
              <a:rPr lang="en-GB" baseline="0" dirty="0" err="1">
                <a:solidFill>
                  <a:schemeClr val="tx1"/>
                </a:solidFill>
                <a:latin typeface="Arial" charset="0"/>
                <a:sym typeface="Wingdings"/>
              </a:rPr>
              <a:t>schriftl</a:t>
            </a:r>
            <a:r>
              <a:rPr lang="en-GB" baseline="0" dirty="0">
                <a:solidFill>
                  <a:schemeClr val="tx1"/>
                </a:solidFill>
                <a:latin typeface="Arial" charset="0"/>
                <a:sym typeface="Wingdings"/>
              </a:rPr>
              <a:t>. </a:t>
            </a:r>
            <a:r>
              <a:rPr lang="en-GB" baseline="0" dirty="0" err="1">
                <a:solidFill>
                  <a:schemeClr val="tx1"/>
                </a:solidFill>
                <a:latin typeface="Arial" charset="0"/>
                <a:sym typeface="Wingdings"/>
              </a:rPr>
              <a:t>Prüfung</a:t>
            </a:r>
            <a:r>
              <a:rPr lang="en-GB" baseline="0" dirty="0">
                <a:solidFill>
                  <a:schemeClr val="tx1"/>
                </a:solidFill>
                <a:latin typeface="Arial" charset="0"/>
                <a:sym typeface="Wingdings"/>
              </a:rPr>
              <a:t>  mind. 3 </a:t>
            </a:r>
            <a:r>
              <a:rPr lang="en-GB" baseline="0" dirty="0" err="1">
                <a:solidFill>
                  <a:schemeClr val="tx1"/>
                </a:solidFill>
                <a:latin typeface="Arial" charset="0"/>
                <a:sym typeface="Wingdings"/>
              </a:rPr>
              <a:t>Punkte</a:t>
            </a:r>
            <a:r>
              <a:rPr lang="en-GB" baseline="0" dirty="0">
                <a:solidFill>
                  <a:schemeClr val="tx1"/>
                </a:solidFill>
                <a:latin typeface="Arial" charset="0"/>
                <a:sym typeface="Wingdings"/>
              </a:rPr>
              <a:t> in </a:t>
            </a:r>
            <a:r>
              <a:rPr lang="en-GB" baseline="0" dirty="0" err="1">
                <a:solidFill>
                  <a:schemeClr val="tx1"/>
                </a:solidFill>
                <a:latin typeface="Arial" charset="0"/>
                <a:sym typeface="Wingdings"/>
              </a:rPr>
              <a:t>zusätzlicher</a:t>
            </a:r>
            <a:r>
              <a:rPr lang="en-GB" baseline="0" dirty="0">
                <a:solidFill>
                  <a:schemeClr val="tx1"/>
                </a:solidFill>
                <a:latin typeface="Arial" charset="0"/>
                <a:sym typeface="Wingdings"/>
              </a:rPr>
              <a:t> mdl. </a:t>
            </a:r>
            <a:r>
              <a:rPr lang="en-GB" baseline="0" dirty="0" err="1">
                <a:solidFill>
                  <a:schemeClr val="tx1"/>
                </a:solidFill>
                <a:latin typeface="Arial" charset="0"/>
                <a:sym typeface="Wingdings"/>
              </a:rPr>
              <a:t>Prüfung</a:t>
            </a:r>
            <a:r>
              <a:rPr lang="en-GB" baseline="0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baseline="0" dirty="0" err="1">
                <a:solidFill>
                  <a:schemeClr val="tx1"/>
                </a:solidFill>
                <a:latin typeface="Arial" charset="0"/>
                <a:sym typeface="Wingdings"/>
              </a:rPr>
              <a:t>erreichen</a:t>
            </a:r>
            <a:r>
              <a:rPr lang="en-GB" baseline="0" dirty="0">
                <a:solidFill>
                  <a:schemeClr val="tx1"/>
                </a:solidFill>
                <a:latin typeface="Arial" charset="0"/>
                <a:sym typeface="Wingdings"/>
              </a:rPr>
              <a:t>. </a:t>
            </a:r>
            <a:r>
              <a:rPr lang="en-GB" baseline="0" dirty="0" err="1">
                <a:solidFill>
                  <a:schemeClr val="tx1"/>
                </a:solidFill>
                <a:latin typeface="Arial" charset="0"/>
                <a:sym typeface="Wingdings"/>
              </a:rPr>
              <a:t>Damit</a:t>
            </a:r>
            <a:r>
              <a:rPr lang="en-GB" baseline="0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baseline="0" dirty="0" err="1">
                <a:solidFill>
                  <a:schemeClr val="tx1"/>
                </a:solidFill>
                <a:latin typeface="Arial" charset="0"/>
                <a:sym typeface="Wingdings"/>
              </a:rPr>
              <a:t>ergibt</a:t>
            </a:r>
            <a:r>
              <a:rPr lang="en-GB" baseline="0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baseline="0" dirty="0" err="1">
                <a:solidFill>
                  <a:schemeClr val="tx1"/>
                </a:solidFill>
                <a:latin typeface="Arial" charset="0"/>
                <a:sym typeface="Wingdings"/>
              </a:rPr>
              <a:t>sich</a:t>
            </a:r>
            <a:r>
              <a:rPr lang="en-GB" baseline="0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baseline="0" dirty="0" err="1">
                <a:solidFill>
                  <a:schemeClr val="tx1"/>
                </a:solidFill>
                <a:latin typeface="Arial" charset="0"/>
                <a:sym typeface="Wingdings"/>
              </a:rPr>
              <a:t>nach</a:t>
            </a:r>
            <a:r>
              <a:rPr lang="en-GB" baseline="0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baseline="0" dirty="0" err="1">
                <a:solidFill>
                  <a:schemeClr val="tx1"/>
                </a:solidFill>
                <a:latin typeface="Arial" charset="0"/>
                <a:sym typeface="Wingdings"/>
              </a:rPr>
              <a:t>Verreichnung</a:t>
            </a:r>
            <a:r>
              <a:rPr lang="en-GB" baseline="0" dirty="0">
                <a:solidFill>
                  <a:schemeClr val="tx1"/>
                </a:solidFill>
                <a:latin typeface="Arial" charset="0"/>
                <a:sym typeface="Wingdings"/>
              </a:rPr>
              <a:t>: </a:t>
            </a:r>
            <a:r>
              <a:rPr lang="en-GB" baseline="0" dirty="0" err="1">
                <a:solidFill>
                  <a:schemeClr val="tx1"/>
                </a:solidFill>
                <a:latin typeface="Arial" charset="0"/>
                <a:sym typeface="Wingdings"/>
              </a:rPr>
              <a:t>s:m</a:t>
            </a:r>
            <a:r>
              <a:rPr lang="en-GB" baseline="0" dirty="0">
                <a:solidFill>
                  <a:schemeClr val="tx1"/>
                </a:solidFill>
                <a:latin typeface="Arial" charset="0"/>
                <a:sym typeface="Wingdings"/>
              </a:rPr>
              <a:t> = 2:1  3 </a:t>
            </a:r>
            <a:r>
              <a:rPr lang="en-GB" baseline="0" dirty="0" err="1">
                <a:solidFill>
                  <a:schemeClr val="tx1"/>
                </a:solidFill>
                <a:latin typeface="Arial" charset="0"/>
                <a:sym typeface="Wingdings"/>
              </a:rPr>
              <a:t>Punkte</a:t>
            </a:r>
            <a:r>
              <a:rPr lang="en-GB" baseline="0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baseline="0" dirty="0" err="1">
                <a:solidFill>
                  <a:schemeClr val="tx1"/>
                </a:solidFill>
                <a:latin typeface="Arial" charset="0"/>
                <a:sym typeface="Wingdings"/>
              </a:rPr>
              <a:t>geteilt</a:t>
            </a:r>
            <a:r>
              <a:rPr lang="en-GB" baseline="0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baseline="0" dirty="0" err="1">
                <a:solidFill>
                  <a:schemeClr val="tx1"/>
                </a:solidFill>
                <a:latin typeface="Arial" charset="0"/>
                <a:sym typeface="Wingdings"/>
              </a:rPr>
              <a:t>duch</a:t>
            </a:r>
            <a:r>
              <a:rPr lang="en-GB" baseline="0" dirty="0">
                <a:solidFill>
                  <a:schemeClr val="tx1"/>
                </a:solidFill>
                <a:latin typeface="Arial" charset="0"/>
                <a:sym typeface="Wingdings"/>
              </a:rPr>
              <a:t> 3 = </a:t>
            </a:r>
            <a:r>
              <a:rPr lang="en-GB" baseline="0" dirty="0" err="1">
                <a:solidFill>
                  <a:schemeClr val="tx1"/>
                </a:solidFill>
                <a:latin typeface="Arial" charset="0"/>
                <a:sym typeface="Wingdings"/>
              </a:rPr>
              <a:t>genau</a:t>
            </a:r>
            <a:r>
              <a:rPr lang="en-GB" baseline="0" dirty="0">
                <a:solidFill>
                  <a:schemeClr val="tx1"/>
                </a:solidFill>
                <a:latin typeface="Arial" charset="0"/>
                <a:sym typeface="Wingdings"/>
              </a:rPr>
              <a:t> 1 </a:t>
            </a:r>
            <a:r>
              <a:rPr lang="en-GB" baseline="0" dirty="0" err="1">
                <a:solidFill>
                  <a:schemeClr val="tx1"/>
                </a:solidFill>
                <a:latin typeface="Arial" charset="0"/>
                <a:sym typeface="Wingdings"/>
              </a:rPr>
              <a:t>Punkt</a:t>
            </a:r>
            <a:r>
              <a:rPr lang="en-GB" baseline="0" dirty="0">
                <a:solidFill>
                  <a:schemeClr val="tx1"/>
                </a:solidFill>
                <a:latin typeface="Arial" charset="0"/>
                <a:sym typeface="Wingdings"/>
              </a:rPr>
              <a:t>!</a:t>
            </a:r>
            <a:endParaRPr lang="de-DE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AFFE1A-9AE5-4FC8-AD7B-9CBA1776D76E}" type="slidenum">
              <a:rPr lang="en-GB"/>
              <a:pPr/>
              <a:t>22</a:t>
            </a:fld>
            <a:endParaRPr lang="en-GB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766763" y="739776"/>
            <a:ext cx="5264150" cy="37036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96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6463" y="4689475"/>
            <a:ext cx="4983162" cy="44434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Null-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Punkte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-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Regelung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: 0</a:t>
            </a:r>
            <a:r>
              <a:rPr lang="en-GB" baseline="0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baseline="0" dirty="0" err="1">
                <a:solidFill>
                  <a:schemeClr val="tx1"/>
                </a:solidFill>
                <a:latin typeface="Arial" charset="0"/>
                <a:sym typeface="Wingdings"/>
              </a:rPr>
              <a:t>Punkte</a:t>
            </a:r>
            <a:r>
              <a:rPr lang="en-GB" baseline="0" dirty="0">
                <a:solidFill>
                  <a:schemeClr val="tx1"/>
                </a:solidFill>
                <a:latin typeface="Arial" charset="0"/>
                <a:sym typeface="Wingdings"/>
              </a:rPr>
              <a:t> in </a:t>
            </a:r>
            <a:r>
              <a:rPr lang="en-GB" baseline="0" dirty="0" err="1">
                <a:solidFill>
                  <a:schemeClr val="tx1"/>
                </a:solidFill>
                <a:latin typeface="Arial" charset="0"/>
                <a:sym typeface="Wingdings"/>
              </a:rPr>
              <a:t>schriftl</a:t>
            </a:r>
            <a:r>
              <a:rPr lang="en-GB" baseline="0" dirty="0">
                <a:solidFill>
                  <a:schemeClr val="tx1"/>
                </a:solidFill>
                <a:latin typeface="Arial" charset="0"/>
                <a:sym typeface="Wingdings"/>
              </a:rPr>
              <a:t>. </a:t>
            </a:r>
            <a:r>
              <a:rPr lang="en-GB" baseline="0" dirty="0" err="1">
                <a:solidFill>
                  <a:schemeClr val="tx1"/>
                </a:solidFill>
                <a:latin typeface="Arial" charset="0"/>
                <a:sym typeface="Wingdings"/>
              </a:rPr>
              <a:t>Prüfung</a:t>
            </a:r>
            <a:r>
              <a:rPr lang="en-GB" baseline="0" dirty="0">
                <a:solidFill>
                  <a:schemeClr val="tx1"/>
                </a:solidFill>
                <a:latin typeface="Arial" charset="0"/>
                <a:sym typeface="Wingdings"/>
              </a:rPr>
              <a:t>  mind. 3 </a:t>
            </a:r>
            <a:r>
              <a:rPr lang="en-GB" baseline="0" dirty="0" err="1">
                <a:solidFill>
                  <a:schemeClr val="tx1"/>
                </a:solidFill>
                <a:latin typeface="Arial" charset="0"/>
                <a:sym typeface="Wingdings"/>
              </a:rPr>
              <a:t>Punkte</a:t>
            </a:r>
            <a:r>
              <a:rPr lang="en-GB" baseline="0" dirty="0">
                <a:solidFill>
                  <a:schemeClr val="tx1"/>
                </a:solidFill>
                <a:latin typeface="Arial" charset="0"/>
                <a:sym typeface="Wingdings"/>
              </a:rPr>
              <a:t> in </a:t>
            </a:r>
            <a:r>
              <a:rPr lang="en-GB" baseline="0" dirty="0" err="1">
                <a:solidFill>
                  <a:schemeClr val="tx1"/>
                </a:solidFill>
                <a:latin typeface="Arial" charset="0"/>
                <a:sym typeface="Wingdings"/>
              </a:rPr>
              <a:t>zusätzlicher</a:t>
            </a:r>
            <a:r>
              <a:rPr lang="en-GB" baseline="0" dirty="0">
                <a:solidFill>
                  <a:schemeClr val="tx1"/>
                </a:solidFill>
                <a:latin typeface="Arial" charset="0"/>
                <a:sym typeface="Wingdings"/>
              </a:rPr>
              <a:t> mdl. </a:t>
            </a:r>
            <a:r>
              <a:rPr lang="en-GB" baseline="0" dirty="0" err="1">
                <a:solidFill>
                  <a:schemeClr val="tx1"/>
                </a:solidFill>
                <a:latin typeface="Arial" charset="0"/>
                <a:sym typeface="Wingdings"/>
              </a:rPr>
              <a:t>Prüfung</a:t>
            </a:r>
            <a:r>
              <a:rPr lang="en-GB" baseline="0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baseline="0" dirty="0" err="1">
                <a:solidFill>
                  <a:schemeClr val="tx1"/>
                </a:solidFill>
                <a:latin typeface="Arial" charset="0"/>
                <a:sym typeface="Wingdings"/>
              </a:rPr>
              <a:t>erreichen</a:t>
            </a:r>
            <a:r>
              <a:rPr lang="en-GB" baseline="0" dirty="0">
                <a:solidFill>
                  <a:schemeClr val="tx1"/>
                </a:solidFill>
                <a:latin typeface="Arial" charset="0"/>
                <a:sym typeface="Wingdings"/>
              </a:rPr>
              <a:t>. </a:t>
            </a:r>
            <a:r>
              <a:rPr lang="en-GB" baseline="0" dirty="0" err="1">
                <a:solidFill>
                  <a:schemeClr val="tx1"/>
                </a:solidFill>
                <a:latin typeface="Arial" charset="0"/>
                <a:sym typeface="Wingdings"/>
              </a:rPr>
              <a:t>Damit</a:t>
            </a:r>
            <a:r>
              <a:rPr lang="en-GB" baseline="0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baseline="0" dirty="0" err="1">
                <a:solidFill>
                  <a:schemeClr val="tx1"/>
                </a:solidFill>
                <a:latin typeface="Arial" charset="0"/>
                <a:sym typeface="Wingdings"/>
              </a:rPr>
              <a:t>ergibt</a:t>
            </a:r>
            <a:r>
              <a:rPr lang="en-GB" baseline="0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baseline="0" dirty="0" err="1">
                <a:solidFill>
                  <a:schemeClr val="tx1"/>
                </a:solidFill>
                <a:latin typeface="Arial" charset="0"/>
                <a:sym typeface="Wingdings"/>
              </a:rPr>
              <a:t>sich</a:t>
            </a:r>
            <a:r>
              <a:rPr lang="en-GB" baseline="0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baseline="0" dirty="0" err="1">
                <a:solidFill>
                  <a:schemeClr val="tx1"/>
                </a:solidFill>
                <a:latin typeface="Arial" charset="0"/>
                <a:sym typeface="Wingdings"/>
              </a:rPr>
              <a:t>nach</a:t>
            </a:r>
            <a:r>
              <a:rPr lang="en-GB" baseline="0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baseline="0" dirty="0" err="1">
                <a:solidFill>
                  <a:schemeClr val="tx1"/>
                </a:solidFill>
                <a:latin typeface="Arial" charset="0"/>
                <a:sym typeface="Wingdings"/>
              </a:rPr>
              <a:t>Verreichnung</a:t>
            </a:r>
            <a:r>
              <a:rPr lang="en-GB" baseline="0" dirty="0">
                <a:solidFill>
                  <a:schemeClr val="tx1"/>
                </a:solidFill>
                <a:latin typeface="Arial" charset="0"/>
                <a:sym typeface="Wingdings"/>
              </a:rPr>
              <a:t>: </a:t>
            </a:r>
            <a:r>
              <a:rPr lang="en-GB" baseline="0" dirty="0" err="1">
                <a:solidFill>
                  <a:schemeClr val="tx1"/>
                </a:solidFill>
                <a:latin typeface="Arial" charset="0"/>
                <a:sym typeface="Wingdings"/>
              </a:rPr>
              <a:t>s:m</a:t>
            </a:r>
            <a:r>
              <a:rPr lang="en-GB" baseline="0" dirty="0">
                <a:solidFill>
                  <a:schemeClr val="tx1"/>
                </a:solidFill>
                <a:latin typeface="Arial" charset="0"/>
                <a:sym typeface="Wingdings"/>
              </a:rPr>
              <a:t> = 2:1  3 </a:t>
            </a:r>
            <a:r>
              <a:rPr lang="en-GB" baseline="0" dirty="0" err="1">
                <a:solidFill>
                  <a:schemeClr val="tx1"/>
                </a:solidFill>
                <a:latin typeface="Arial" charset="0"/>
                <a:sym typeface="Wingdings"/>
              </a:rPr>
              <a:t>Punkte</a:t>
            </a:r>
            <a:r>
              <a:rPr lang="en-GB" baseline="0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baseline="0" dirty="0" err="1">
                <a:solidFill>
                  <a:schemeClr val="tx1"/>
                </a:solidFill>
                <a:latin typeface="Arial" charset="0"/>
                <a:sym typeface="Wingdings"/>
              </a:rPr>
              <a:t>geteilt</a:t>
            </a:r>
            <a:r>
              <a:rPr lang="en-GB" baseline="0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baseline="0" dirty="0" err="1">
                <a:solidFill>
                  <a:schemeClr val="tx1"/>
                </a:solidFill>
                <a:latin typeface="Arial" charset="0"/>
                <a:sym typeface="Wingdings"/>
              </a:rPr>
              <a:t>duch</a:t>
            </a:r>
            <a:r>
              <a:rPr lang="en-GB" baseline="0" dirty="0">
                <a:solidFill>
                  <a:schemeClr val="tx1"/>
                </a:solidFill>
                <a:latin typeface="Arial" charset="0"/>
                <a:sym typeface="Wingdings"/>
              </a:rPr>
              <a:t> 3 = </a:t>
            </a:r>
            <a:r>
              <a:rPr lang="en-GB" baseline="0" dirty="0" err="1">
                <a:solidFill>
                  <a:schemeClr val="tx1"/>
                </a:solidFill>
                <a:latin typeface="Arial" charset="0"/>
                <a:sym typeface="Wingdings"/>
              </a:rPr>
              <a:t>genau</a:t>
            </a:r>
            <a:r>
              <a:rPr lang="en-GB" baseline="0" dirty="0">
                <a:solidFill>
                  <a:schemeClr val="tx1"/>
                </a:solidFill>
                <a:latin typeface="Arial" charset="0"/>
                <a:sym typeface="Wingdings"/>
              </a:rPr>
              <a:t> 1 </a:t>
            </a:r>
            <a:r>
              <a:rPr lang="en-GB" baseline="0" dirty="0" err="1">
                <a:solidFill>
                  <a:schemeClr val="tx1"/>
                </a:solidFill>
                <a:latin typeface="Arial" charset="0"/>
                <a:sym typeface="Wingdings"/>
              </a:rPr>
              <a:t>Punkt</a:t>
            </a:r>
            <a:r>
              <a:rPr lang="en-GB" baseline="0" dirty="0">
                <a:solidFill>
                  <a:schemeClr val="tx1"/>
                </a:solidFill>
                <a:latin typeface="Arial" charset="0"/>
                <a:sym typeface="Wingdings"/>
              </a:rPr>
              <a:t>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61342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AFFE1A-9AE5-4FC8-AD7B-9CBA1776D76E}" type="slidenum">
              <a:rPr lang="en-GB"/>
              <a:pPr/>
              <a:t>23</a:t>
            </a:fld>
            <a:endParaRPr lang="en-GB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766763" y="739776"/>
            <a:ext cx="5264150" cy="37036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96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6463" y="4689475"/>
            <a:ext cx="4983162" cy="44434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DD7655-416B-4109-A863-F37F6A10C20F}" type="slidenum">
              <a:rPr lang="en-GB"/>
              <a:pPr/>
              <a:t>24</a:t>
            </a:fld>
            <a:endParaRPr lang="en-GB"/>
          </a:p>
        </p:txBody>
      </p:sp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766763" y="739776"/>
            <a:ext cx="5264150" cy="37036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48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6463" y="4689475"/>
            <a:ext cx="4983162" cy="44434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0" indent="0">
              <a:buFont typeface="Wingdings" charset="2"/>
              <a:buNone/>
            </a:pPr>
            <a:r>
              <a:rPr lang="de-DE" baseline="0" dirty="0">
                <a:sym typeface="Wingdings"/>
              </a:rPr>
              <a:t> </a:t>
            </a:r>
            <a:r>
              <a:rPr lang="de-DE" baseline="0" dirty="0" err="1">
                <a:sym typeface="Wingdings"/>
              </a:rPr>
              <a:t>Gk</a:t>
            </a:r>
            <a:r>
              <a:rPr lang="de-DE" baseline="0" dirty="0">
                <a:sym typeface="Wingdings"/>
              </a:rPr>
              <a:t> und </a:t>
            </a:r>
            <a:r>
              <a:rPr lang="de-DE" baseline="0" dirty="0" err="1">
                <a:sym typeface="Wingdings"/>
              </a:rPr>
              <a:t>Ek</a:t>
            </a:r>
            <a:r>
              <a:rPr lang="de-DE" baseline="0" dirty="0">
                <a:sym typeface="Wingdings"/>
              </a:rPr>
              <a:t> werden gemeinsam in einer Kombinationsprüfung mdl. geprüft (Inhalt: ALLE 4 HJ, d.h. wenn nicht alle 4 HJ besucht wurden, muss Stoff aus zwei Halbjahren selbst angeeignet werden)</a:t>
            </a:r>
            <a:endParaRPr lang="de-DE" baseline="0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DD7655-416B-4109-A863-F37F6A10C20F}" type="slidenum">
              <a:rPr lang="en-GB"/>
              <a:pPr/>
              <a:t>25</a:t>
            </a:fld>
            <a:endParaRPr lang="en-GB"/>
          </a:p>
        </p:txBody>
      </p:sp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766763" y="739776"/>
            <a:ext cx="5264150" cy="37036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48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6463" y="4689475"/>
            <a:ext cx="4983162" cy="44434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0" indent="0">
              <a:buFont typeface="Wingdings" charset="2"/>
              <a:buNone/>
            </a:pPr>
            <a:endParaRPr lang="de-DE" baseline="0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DD7655-416B-4109-A863-F37F6A10C20F}" type="slidenum">
              <a:rPr lang="en-GB"/>
              <a:pPr/>
              <a:t>26</a:t>
            </a:fld>
            <a:endParaRPr lang="en-GB"/>
          </a:p>
        </p:txBody>
      </p:sp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766763" y="739776"/>
            <a:ext cx="5264150" cy="37036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48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6463" y="4689475"/>
            <a:ext cx="4983162" cy="44434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0" indent="0">
              <a:buFont typeface="Wingdings" charset="2"/>
              <a:buNone/>
            </a:pPr>
            <a:endParaRPr lang="de-DE" baseline="0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CD0037-715B-4CD3-9BBC-8968EA6D7E54}" type="slidenum">
              <a:rPr lang="en-GB"/>
              <a:pPr/>
              <a:t>27</a:t>
            </a:fld>
            <a:endParaRPr lang="en-GB"/>
          </a:p>
        </p:txBody>
      </p:sp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766763" y="739776"/>
            <a:ext cx="5264150" cy="37036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6463" y="4689475"/>
            <a:ext cx="4983162" cy="44434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F757C4-82D5-4E65-A3C8-17ECE52E019F}" type="slidenum">
              <a:rPr lang="en-GB"/>
              <a:pPr/>
              <a:t>3</a:t>
            </a:fld>
            <a:endParaRPr lang="en-GB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766763" y="739776"/>
            <a:ext cx="5264150" cy="370363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72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6463" y="4689475"/>
            <a:ext cx="4984750" cy="44434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000" tIns="46800" rIns="90000" bIns="46800"/>
          <a:lstStyle/>
          <a:p>
            <a:pPr marL="171450" indent="-171450">
              <a:spcBef>
                <a:spcPts val="450"/>
              </a:spcBef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cs typeface="Lucida Sans Unicode" pitchFamily="34" charset="0"/>
              </a:rPr>
              <a:t>KlassenlehrerIn</a:t>
            </a:r>
            <a:r>
              <a:rPr lang="en-GB" dirty="0">
                <a:cs typeface="Lucida Sans Unicode" pitchFamily="34" charset="0"/>
              </a:rPr>
              <a:t>: </a:t>
            </a:r>
            <a:r>
              <a:rPr lang="en-GB" dirty="0" err="1">
                <a:cs typeface="Lucida Sans Unicode" pitchFamily="34" charset="0"/>
              </a:rPr>
              <a:t>z.B</a:t>
            </a:r>
            <a:r>
              <a:rPr lang="en-GB" dirty="0">
                <a:cs typeface="Lucida Sans Unicode" pitchFamily="34" charset="0"/>
              </a:rPr>
              <a:t>. </a:t>
            </a:r>
            <a:r>
              <a:rPr lang="en-GB" dirty="0" err="1">
                <a:cs typeface="Lucida Sans Unicode" pitchFamily="34" charset="0"/>
              </a:rPr>
              <a:t>Fehlzeitenzettel</a:t>
            </a:r>
            <a:r>
              <a:rPr lang="mr-IN" dirty="0">
                <a:cs typeface="Lucida Sans Unicode" pitchFamily="34" charset="0"/>
              </a:rPr>
              <a:t>…</a:t>
            </a:r>
            <a:endParaRPr lang="de-DE" dirty="0">
              <a:cs typeface="Lucida Sans Unicode" pitchFamily="34" charset="0"/>
            </a:endParaRPr>
          </a:p>
          <a:p>
            <a:pPr marL="171450" indent="-171450">
              <a:spcBef>
                <a:spcPts val="450"/>
              </a:spcBef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dirty="0" err="1">
                <a:cs typeface="Lucida Sans Unicode" pitchFamily="34" charset="0"/>
              </a:rPr>
              <a:t>OberstufenberaterIn</a:t>
            </a:r>
            <a:r>
              <a:rPr lang="de-DE" dirty="0">
                <a:cs typeface="Lucida Sans Unicode" pitchFamily="34" charset="0"/>
              </a:rPr>
              <a:t>: Beratung</a:t>
            </a:r>
            <a:r>
              <a:rPr lang="de-DE" baseline="0" dirty="0">
                <a:cs typeface="Lucida Sans Unicode" pitchFamily="34" charset="0"/>
              </a:rPr>
              <a:t> wo sind GFS sinnvoll, Kursbelegungspflichten etc.</a:t>
            </a:r>
            <a:endParaRPr lang="en-GB" dirty="0"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712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F757C4-82D5-4E65-A3C8-17ECE52E019F}" type="slidenum">
              <a:rPr lang="en-GB"/>
              <a:pPr/>
              <a:t>4</a:t>
            </a:fld>
            <a:endParaRPr lang="en-GB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766763" y="739776"/>
            <a:ext cx="5264150" cy="370363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72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6463" y="4689475"/>
            <a:ext cx="4984750" cy="44434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000" tIns="46800" rIns="90000" bIns="46800"/>
          <a:lstStyle/>
          <a:p>
            <a:pPr marL="171450" indent="-171450">
              <a:spcBef>
                <a:spcPts val="450"/>
              </a:spcBef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cs typeface="Lucida Sans Unicode" pitchFamily="34" charset="0"/>
              </a:rPr>
              <a:t>Fächer</a:t>
            </a:r>
            <a:r>
              <a:rPr lang="en-GB" dirty="0">
                <a:cs typeface="Lucida Sans Unicode" pitchFamily="34" charset="0"/>
              </a:rPr>
              <a:t> </a:t>
            </a:r>
            <a:r>
              <a:rPr lang="en-GB" dirty="0" err="1">
                <a:cs typeface="Lucida Sans Unicode" pitchFamily="34" charset="0"/>
              </a:rPr>
              <a:t>aus</a:t>
            </a:r>
            <a:r>
              <a:rPr lang="en-GB" dirty="0">
                <a:cs typeface="Lucida Sans Unicode" pitchFamily="34" charset="0"/>
              </a:rPr>
              <a:t> </a:t>
            </a:r>
            <a:r>
              <a:rPr lang="en-GB" dirty="0" err="1">
                <a:cs typeface="Lucida Sans Unicode" pitchFamily="34" charset="0"/>
              </a:rPr>
              <a:t>dem</a:t>
            </a:r>
            <a:r>
              <a:rPr lang="en-GB" dirty="0">
                <a:cs typeface="Lucida Sans Unicode" pitchFamily="34" charset="0"/>
              </a:rPr>
              <a:t> </a:t>
            </a:r>
            <a:r>
              <a:rPr lang="en-GB" dirty="0" err="1">
                <a:cs typeface="Lucida Sans Unicode" pitchFamily="34" charset="0"/>
              </a:rPr>
              <a:t>Wahlbereich</a:t>
            </a:r>
            <a:r>
              <a:rPr lang="en-GB" dirty="0">
                <a:cs typeface="Lucida Sans Unicode" pitchFamily="34" charset="0"/>
              </a:rPr>
              <a:t> </a:t>
            </a:r>
            <a:r>
              <a:rPr lang="en-GB" dirty="0" err="1">
                <a:cs typeface="Lucida Sans Unicode" pitchFamily="34" charset="0"/>
              </a:rPr>
              <a:t>i.d.R</a:t>
            </a:r>
            <a:r>
              <a:rPr lang="en-GB" dirty="0">
                <a:cs typeface="Lucida Sans Unicode" pitchFamily="34" charset="0"/>
              </a:rPr>
              <a:t> </a:t>
            </a:r>
            <a:r>
              <a:rPr lang="en-GB" dirty="0" err="1">
                <a:cs typeface="Lucida Sans Unicode" pitchFamily="34" charset="0"/>
              </a:rPr>
              <a:t>über</a:t>
            </a:r>
            <a:r>
              <a:rPr lang="en-GB" dirty="0">
                <a:cs typeface="Lucida Sans Unicode" pitchFamily="34" charset="0"/>
              </a:rPr>
              <a:t> 2 HJ (</a:t>
            </a:r>
            <a:r>
              <a:rPr lang="en-GB" dirty="0" err="1">
                <a:cs typeface="Lucida Sans Unicode" pitchFamily="34" charset="0"/>
              </a:rPr>
              <a:t>außer</a:t>
            </a:r>
            <a:r>
              <a:rPr lang="en-GB" dirty="0">
                <a:cs typeface="Lucida Sans Unicode" pitchFamily="34" charset="0"/>
              </a:rPr>
              <a:t> </a:t>
            </a:r>
            <a:r>
              <a:rPr lang="en-GB" dirty="0" err="1">
                <a:cs typeface="Lucida Sans Unicode" pitchFamily="34" charset="0"/>
              </a:rPr>
              <a:t>Vertiefungskurs</a:t>
            </a:r>
            <a:r>
              <a:rPr lang="en-GB" dirty="0">
                <a:cs typeface="Lucida Sans Unicode" pitchFamily="34" charset="0"/>
              </a:rPr>
              <a:t> </a:t>
            </a:r>
            <a:r>
              <a:rPr lang="en-GB" dirty="0" err="1">
                <a:cs typeface="Lucida Sans Unicode" pitchFamily="34" charset="0"/>
              </a:rPr>
              <a:t>Mathe</a:t>
            </a:r>
            <a:r>
              <a:rPr lang="en-GB" dirty="0">
                <a:cs typeface="Lucida Sans Unicode" pitchFamily="34" charset="0"/>
              </a:rPr>
              <a:t>)</a:t>
            </a:r>
          </a:p>
          <a:p>
            <a:pPr marL="171450" indent="-171450">
              <a:spcBef>
                <a:spcPts val="450"/>
              </a:spcBef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cs typeface="Lucida Sans Unicode" pitchFamily="34" charset="0"/>
              </a:rPr>
              <a:t>VM</a:t>
            </a:r>
            <a:r>
              <a:rPr lang="en-GB" baseline="0" dirty="0">
                <a:cs typeface="Lucida Sans Unicode" pitchFamily="34" charset="0"/>
              </a:rPr>
              <a:t> </a:t>
            </a:r>
            <a:r>
              <a:rPr lang="en-GB" baseline="0" dirty="0" err="1">
                <a:cs typeface="Lucida Sans Unicode" pitchFamily="34" charset="0"/>
              </a:rPr>
              <a:t>sogar</a:t>
            </a:r>
            <a:r>
              <a:rPr lang="en-GB" baseline="0" dirty="0">
                <a:cs typeface="Lucida Sans Unicode" pitchFamily="34" charset="0"/>
              </a:rPr>
              <a:t> </a:t>
            </a:r>
            <a:r>
              <a:rPr lang="en-GB" baseline="0" dirty="0" err="1">
                <a:cs typeface="Lucida Sans Unicode" pitchFamily="34" charset="0"/>
              </a:rPr>
              <a:t>als</a:t>
            </a:r>
            <a:r>
              <a:rPr lang="en-GB" baseline="0" dirty="0">
                <a:cs typeface="Lucida Sans Unicode" pitchFamily="34" charset="0"/>
              </a:rPr>
              <a:t> mdl </a:t>
            </a:r>
            <a:r>
              <a:rPr lang="en-GB" baseline="0" dirty="0" err="1">
                <a:cs typeface="Lucida Sans Unicode" pitchFamily="34" charset="0"/>
              </a:rPr>
              <a:t>Prüfungsfach</a:t>
            </a:r>
            <a:r>
              <a:rPr lang="en-GB" baseline="0" dirty="0">
                <a:cs typeface="Lucida Sans Unicode" pitchFamily="34" charset="0"/>
              </a:rPr>
              <a:t> </a:t>
            </a:r>
            <a:r>
              <a:rPr lang="en-GB" baseline="0" dirty="0" err="1">
                <a:cs typeface="Lucida Sans Unicode" pitchFamily="34" charset="0"/>
              </a:rPr>
              <a:t>wählbar</a:t>
            </a:r>
            <a:endParaRPr lang="en-GB" dirty="0"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F757C4-82D5-4E65-A3C8-17ECE52E019F}" type="slidenum">
              <a:rPr lang="en-GB"/>
              <a:pPr/>
              <a:t>5</a:t>
            </a:fld>
            <a:endParaRPr lang="en-GB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766763" y="739776"/>
            <a:ext cx="5264150" cy="370363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72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6463" y="4689475"/>
            <a:ext cx="4984750" cy="44434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baseline="0" dirty="0"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F757C4-82D5-4E65-A3C8-17ECE52E019F}" type="slidenum">
              <a:rPr lang="en-GB"/>
              <a:pPr/>
              <a:t>6</a:t>
            </a:fld>
            <a:endParaRPr lang="en-GB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766763" y="739776"/>
            <a:ext cx="5264150" cy="370363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72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6463" y="4689475"/>
            <a:ext cx="4984750" cy="44434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cs typeface="Lucida Sans Unicode" pitchFamily="34" charset="0"/>
              </a:rPr>
              <a:t>Basisfächer</a:t>
            </a:r>
            <a:r>
              <a:rPr lang="en-GB" baseline="0" dirty="0">
                <a:cs typeface="Lucida Sans Unicode" pitchFamily="34" charset="0"/>
              </a:rPr>
              <a:t> </a:t>
            </a:r>
            <a:r>
              <a:rPr lang="en-GB" dirty="0" err="1">
                <a:cs typeface="Lucida Sans Unicode" pitchFamily="34" charset="0"/>
              </a:rPr>
              <a:t>Ek</a:t>
            </a:r>
            <a:r>
              <a:rPr lang="en-GB" dirty="0">
                <a:cs typeface="Lucida Sans Unicode" pitchFamily="34" charset="0"/>
              </a:rPr>
              <a:t> und </a:t>
            </a:r>
            <a:r>
              <a:rPr lang="en-GB" dirty="0" err="1">
                <a:cs typeface="Lucida Sans Unicode" pitchFamily="34" charset="0"/>
              </a:rPr>
              <a:t>Gk</a:t>
            </a:r>
            <a:r>
              <a:rPr lang="en-GB" dirty="0">
                <a:cs typeface="Lucida Sans Unicode" pitchFamily="34" charset="0"/>
              </a:rPr>
              <a:t>: 1+2</a:t>
            </a:r>
            <a:r>
              <a:rPr lang="en-GB" baseline="0" dirty="0">
                <a:cs typeface="Lucida Sans Unicode" pitchFamily="34" charset="0"/>
              </a:rPr>
              <a:t> HJ </a:t>
            </a:r>
            <a:r>
              <a:rPr lang="en-GB" baseline="0" dirty="0" err="1">
                <a:cs typeface="Lucida Sans Unicode" pitchFamily="34" charset="0"/>
              </a:rPr>
              <a:t>Ek</a:t>
            </a:r>
            <a:r>
              <a:rPr lang="en-GB" baseline="0" dirty="0">
                <a:cs typeface="Lucida Sans Unicode" pitchFamily="34" charset="0"/>
              </a:rPr>
              <a:t>; 3+4 HJ </a:t>
            </a:r>
            <a:r>
              <a:rPr lang="en-GB" baseline="0" dirty="0" err="1">
                <a:cs typeface="Lucida Sans Unicode" pitchFamily="34" charset="0"/>
              </a:rPr>
              <a:t>Gk</a:t>
            </a:r>
            <a:endParaRPr lang="en-GB" baseline="0" dirty="0">
              <a:cs typeface="Lucida Sans Unicode" pitchFamily="34" charset="0"/>
            </a:endParaRP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aseline="0" dirty="0">
                <a:cs typeface="Lucida Sans Unicode" pitchFamily="34" charset="0"/>
              </a:rPr>
              <a:t>Falls </a:t>
            </a:r>
            <a:r>
              <a:rPr lang="en-GB" baseline="0" dirty="0" err="1">
                <a:cs typeface="Lucida Sans Unicode" pitchFamily="34" charset="0"/>
              </a:rPr>
              <a:t>Wirtschaft</a:t>
            </a:r>
            <a:r>
              <a:rPr lang="en-GB" baseline="0" dirty="0">
                <a:cs typeface="Lucida Sans Unicode" pitchFamily="34" charset="0"/>
              </a:rPr>
              <a:t> </a:t>
            </a:r>
            <a:r>
              <a:rPr lang="en-GB" baseline="0" dirty="0" err="1">
                <a:cs typeface="Lucida Sans Unicode" pitchFamily="34" charset="0"/>
              </a:rPr>
              <a:t>Leistungsfach</a:t>
            </a:r>
            <a:r>
              <a:rPr lang="en-GB" baseline="0" dirty="0">
                <a:cs typeface="Lucida Sans Unicode" pitchFamily="34" charset="0"/>
              </a:rPr>
              <a:t> </a:t>
            </a:r>
            <a:r>
              <a:rPr lang="en-GB" baseline="0" dirty="0" err="1">
                <a:cs typeface="Lucida Sans Unicode" pitchFamily="34" charset="0"/>
              </a:rPr>
              <a:t>ist</a:t>
            </a:r>
            <a:r>
              <a:rPr lang="en-GB" baseline="0" dirty="0">
                <a:cs typeface="Lucida Sans Unicode" pitchFamily="34" charset="0"/>
              </a:rPr>
              <a:t>: 2. HJ </a:t>
            </a:r>
            <a:r>
              <a:rPr lang="en-GB" baseline="0" dirty="0" err="1">
                <a:cs typeface="Lucida Sans Unicode" pitchFamily="34" charset="0"/>
              </a:rPr>
              <a:t>Ek</a:t>
            </a:r>
            <a:r>
              <a:rPr lang="en-GB" baseline="0" dirty="0">
                <a:cs typeface="Lucida Sans Unicode" pitchFamily="34" charset="0"/>
              </a:rPr>
              <a:t>; 3. HJ </a:t>
            </a:r>
            <a:r>
              <a:rPr lang="en-GB" baseline="0" dirty="0" err="1">
                <a:cs typeface="Lucida Sans Unicode" pitchFamily="34" charset="0"/>
              </a:rPr>
              <a:t>Gk</a:t>
            </a:r>
            <a:endParaRPr lang="en-GB" baseline="0" dirty="0">
              <a:cs typeface="Lucida Sans Unicode" pitchFamily="34" charset="0"/>
            </a:endParaRP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aseline="0" dirty="0" err="1">
                <a:cs typeface="Lucida Sans Unicode" pitchFamily="34" charset="0"/>
              </a:rPr>
              <a:t>Bei</a:t>
            </a:r>
            <a:r>
              <a:rPr lang="en-GB" baseline="0" dirty="0">
                <a:cs typeface="Lucida Sans Unicode" pitchFamily="34" charset="0"/>
              </a:rPr>
              <a:t> </a:t>
            </a:r>
            <a:r>
              <a:rPr lang="en-GB" baseline="0" dirty="0" err="1">
                <a:cs typeface="Lucida Sans Unicode" pitchFamily="34" charset="0"/>
              </a:rPr>
              <a:t>Sportbefreiung</a:t>
            </a:r>
            <a:r>
              <a:rPr lang="en-GB" baseline="0" dirty="0">
                <a:cs typeface="Lucida Sans Unicode" pitchFamily="34" charset="0"/>
              </a:rPr>
              <a:t>: </a:t>
            </a:r>
            <a:r>
              <a:rPr lang="en-GB" baseline="0" dirty="0" err="1">
                <a:cs typeface="Lucida Sans Unicode" pitchFamily="34" charset="0"/>
              </a:rPr>
              <a:t>Ersatzkurse</a:t>
            </a:r>
            <a:r>
              <a:rPr lang="en-GB" baseline="0" dirty="0">
                <a:cs typeface="Lucida Sans Unicode" pitchFamily="34" charset="0"/>
              </a:rPr>
              <a:t> in </a:t>
            </a:r>
            <a:r>
              <a:rPr lang="en-GB" baseline="0" dirty="0" err="1">
                <a:cs typeface="Lucida Sans Unicode" pitchFamily="34" charset="0"/>
              </a:rPr>
              <a:t>Basisfächern</a:t>
            </a:r>
            <a:r>
              <a:rPr lang="en-GB" baseline="0" dirty="0">
                <a:cs typeface="Lucida Sans Unicode" pitchFamily="34" charset="0"/>
              </a:rPr>
              <a:t> des </a:t>
            </a:r>
            <a:r>
              <a:rPr lang="en-GB" baseline="0" dirty="0" err="1">
                <a:cs typeface="Lucida Sans Unicode" pitchFamily="34" charset="0"/>
              </a:rPr>
              <a:t>Pflicht</a:t>
            </a:r>
            <a:r>
              <a:rPr lang="en-GB" baseline="0" dirty="0">
                <a:cs typeface="Lucida Sans Unicode" pitchFamily="34" charset="0"/>
              </a:rPr>
              <a:t>- </a:t>
            </a:r>
            <a:r>
              <a:rPr lang="en-GB" baseline="0" dirty="0" err="1">
                <a:cs typeface="Lucida Sans Unicode" pitchFamily="34" charset="0"/>
              </a:rPr>
              <a:t>oder</a:t>
            </a:r>
            <a:r>
              <a:rPr lang="en-GB" baseline="0" dirty="0">
                <a:cs typeface="Lucida Sans Unicode" pitchFamily="34" charset="0"/>
              </a:rPr>
              <a:t> </a:t>
            </a:r>
            <a:r>
              <a:rPr lang="en-GB" baseline="0" dirty="0" err="1">
                <a:cs typeface="Lucida Sans Unicode" pitchFamily="34" charset="0"/>
              </a:rPr>
              <a:t>Wahlbereichs</a:t>
            </a:r>
            <a:endParaRPr lang="en-GB" baseline="0" dirty="0"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F757C4-82D5-4E65-A3C8-17ECE52E019F}" type="slidenum">
              <a:rPr lang="en-GB"/>
              <a:pPr/>
              <a:t>7</a:t>
            </a:fld>
            <a:endParaRPr lang="en-GB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766763" y="739776"/>
            <a:ext cx="5264150" cy="370363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72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6463" y="4689475"/>
            <a:ext cx="4984750" cy="44434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F757C4-82D5-4E65-A3C8-17ECE52E019F}" type="slidenum">
              <a:rPr lang="en-GB"/>
              <a:pPr/>
              <a:t>8</a:t>
            </a:fld>
            <a:endParaRPr lang="en-GB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766763" y="739776"/>
            <a:ext cx="5264150" cy="370363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72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6463" y="4689475"/>
            <a:ext cx="4984750" cy="44434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000" tIns="46800" rIns="90000" bIns="46800"/>
          <a:lstStyle/>
          <a:p>
            <a:pPr marL="171450" indent="-171450">
              <a:spcBef>
                <a:spcPts val="450"/>
              </a:spcBef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cs typeface="Lucida Sans Unicode" pitchFamily="34" charset="0"/>
              </a:rPr>
              <a:t>1 mdl. </a:t>
            </a:r>
            <a:r>
              <a:rPr lang="en-GB" dirty="0" err="1">
                <a:cs typeface="Lucida Sans Unicode" pitchFamily="34" charset="0"/>
              </a:rPr>
              <a:t>Prüfung</a:t>
            </a:r>
            <a:r>
              <a:rPr lang="en-GB" baseline="0" dirty="0">
                <a:cs typeface="Lucida Sans Unicode" pitchFamily="34" charset="0"/>
              </a:rPr>
              <a:t> </a:t>
            </a:r>
            <a:r>
              <a:rPr lang="en-GB" baseline="0" dirty="0" err="1">
                <a:cs typeface="Lucida Sans Unicode" pitchFamily="34" charset="0"/>
              </a:rPr>
              <a:t>weniger</a:t>
            </a:r>
            <a:endParaRPr lang="en-GB" baseline="0" dirty="0">
              <a:cs typeface="Lucida Sans Unicode" pitchFamily="34" charset="0"/>
            </a:endParaRPr>
          </a:p>
          <a:p>
            <a:pPr marL="171450" indent="-171450">
              <a:spcBef>
                <a:spcPts val="450"/>
              </a:spcBef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aseline="0" dirty="0" err="1">
                <a:cs typeface="Lucida Sans Unicode" pitchFamily="34" charset="0"/>
              </a:rPr>
              <a:t>Teil</a:t>
            </a:r>
            <a:r>
              <a:rPr lang="en-GB" baseline="0" dirty="0">
                <a:cs typeface="Lucida Sans Unicode" pitchFamily="34" charset="0"/>
              </a:rPr>
              <a:t> der </a:t>
            </a:r>
            <a:r>
              <a:rPr lang="en-GB" baseline="0" dirty="0" err="1">
                <a:cs typeface="Lucida Sans Unicode" pitchFamily="34" charset="0"/>
              </a:rPr>
              <a:t>Abiturprüfung</a:t>
            </a:r>
            <a:r>
              <a:rPr lang="en-GB" baseline="0" dirty="0">
                <a:cs typeface="Lucida Sans Unicode" pitchFamily="34" charset="0"/>
              </a:rPr>
              <a:t> </a:t>
            </a:r>
            <a:r>
              <a:rPr lang="en-GB" baseline="0" dirty="0" err="1">
                <a:cs typeface="Lucida Sans Unicode" pitchFamily="34" charset="0"/>
              </a:rPr>
              <a:t>bereits</a:t>
            </a:r>
            <a:r>
              <a:rPr lang="en-GB" baseline="0" dirty="0">
                <a:cs typeface="Lucida Sans Unicode" pitchFamily="34" charset="0"/>
              </a:rPr>
              <a:t> </a:t>
            </a:r>
            <a:r>
              <a:rPr lang="en-GB" baseline="0" dirty="0" err="1">
                <a:cs typeface="Lucida Sans Unicode" pitchFamily="34" charset="0"/>
              </a:rPr>
              <a:t>nach</a:t>
            </a:r>
            <a:r>
              <a:rPr lang="en-GB" baseline="0" dirty="0">
                <a:cs typeface="Lucida Sans Unicode" pitchFamily="34" charset="0"/>
              </a:rPr>
              <a:t> </a:t>
            </a:r>
            <a:r>
              <a:rPr lang="en-GB" baseline="0" dirty="0" err="1">
                <a:cs typeface="Lucida Sans Unicode" pitchFamily="34" charset="0"/>
              </a:rPr>
              <a:t>dem</a:t>
            </a:r>
            <a:r>
              <a:rPr lang="en-GB" baseline="0" dirty="0">
                <a:cs typeface="Lucida Sans Unicode" pitchFamily="34" charset="0"/>
              </a:rPr>
              <a:t> </a:t>
            </a:r>
            <a:r>
              <a:rPr lang="en-GB" baseline="0" dirty="0" err="1">
                <a:cs typeface="Lucida Sans Unicode" pitchFamily="34" charset="0"/>
              </a:rPr>
              <a:t>ersten</a:t>
            </a:r>
            <a:r>
              <a:rPr lang="en-GB" baseline="0" dirty="0">
                <a:cs typeface="Lucida Sans Unicode" pitchFamily="34" charset="0"/>
              </a:rPr>
              <a:t> HJ </a:t>
            </a:r>
            <a:r>
              <a:rPr lang="en-GB" baseline="0" dirty="0" err="1">
                <a:cs typeface="Lucida Sans Unicode" pitchFamily="34" charset="0"/>
              </a:rPr>
              <a:t>abgeschlossen</a:t>
            </a:r>
            <a:r>
              <a:rPr lang="en-GB" baseline="0" dirty="0">
                <a:cs typeface="Lucida Sans Unicode" pitchFamily="34" charset="0"/>
              </a:rPr>
              <a:t> </a:t>
            </a:r>
            <a:endParaRPr lang="en-GB" dirty="0"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F757C4-82D5-4E65-A3C8-17ECE52E019F}" type="slidenum">
              <a:rPr lang="en-GB"/>
              <a:pPr/>
              <a:t>9</a:t>
            </a:fld>
            <a:endParaRPr lang="en-GB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766763" y="739776"/>
            <a:ext cx="5264150" cy="370363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72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6463" y="4689475"/>
            <a:ext cx="4984750" cy="44434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1644" y="2248783"/>
            <a:ext cx="8745300" cy="155169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43288" y="4102100"/>
            <a:ext cx="7202012" cy="18499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0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1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2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3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03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04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05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06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F676-0FD1-634B-A7C1-6C554AA05E52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Haushaltskonsolidierung in NSU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50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Marco Haaf</a:t>
            </a:r>
          </a:p>
        </p:txBody>
      </p:sp>
    </p:spTree>
    <p:extLst>
      <p:ext uri="{BB962C8B-B14F-4D97-AF65-F5344CB8AC3E}">
        <p14:creationId xmlns:p14="http://schemas.microsoft.com/office/powerpoint/2010/main" val="2807948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14430" y="289896"/>
            <a:ext cx="9259729" cy="1206500"/>
          </a:xfrm>
          <a:prstGeom prst="rect">
            <a:avLst/>
          </a:prstGeom>
        </p:spPr>
        <p:txBody>
          <a:bodyPr vert="horz" lIns="100154" tIns="50077" rIns="100154" bIns="50077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4430" y="1689101"/>
            <a:ext cx="9259729" cy="4777405"/>
          </a:xfrm>
          <a:prstGeom prst="rect">
            <a:avLst/>
          </a:prstGeom>
        </p:spPr>
        <p:txBody>
          <a:bodyPr vert="horz" lIns="100154" tIns="50077" rIns="100154" bIns="50077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14429" y="6827340"/>
            <a:ext cx="2400671" cy="385410"/>
          </a:xfrm>
          <a:prstGeom prst="rect">
            <a:avLst/>
          </a:prstGeom>
        </p:spPr>
        <p:txBody>
          <a:bodyPr vert="horz" lIns="100154" tIns="50077" rIns="100154" bIns="5007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8713387E-8B27-1E43-8ECF-994780D29F3B}" type="datetime1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500771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07.02.2023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15268" y="6827340"/>
            <a:ext cx="3258053" cy="385410"/>
          </a:xfrm>
          <a:prstGeom prst="rect">
            <a:avLst/>
          </a:prstGeom>
        </p:spPr>
        <p:txBody>
          <a:bodyPr vert="horz" lIns="100154" tIns="50077" rIns="100154" bIns="5007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de-DE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Haushaltskonsolidierung in NSU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373488" y="6827340"/>
            <a:ext cx="2400671" cy="385410"/>
          </a:xfrm>
          <a:prstGeom prst="rect">
            <a:avLst/>
          </a:prstGeom>
        </p:spPr>
        <p:txBody>
          <a:bodyPr vert="horz" lIns="100154" tIns="50077" rIns="100154" bIns="5007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de-D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0" y="6738564"/>
            <a:ext cx="10288588" cy="0"/>
          </a:xfrm>
          <a:prstGeom prst="line">
            <a:avLst/>
          </a:prstGeom>
          <a:ln w="38100" cmpd="sng">
            <a:solidFill>
              <a:srgbClr val="004E9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 6" descr="Schullogo_Farbe.pd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622" y="13236"/>
            <a:ext cx="2181329" cy="72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0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/>
  <p:txStyles>
    <p:titleStyle>
      <a:lvl1pPr algn="ctr" defTabSz="500771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5578" indent="-375578" algn="l" defTabSz="500771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3753" indent="-312982" algn="l" defTabSz="500771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1928" indent="-250386" algn="l" defTabSz="50077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699" indent="-250386" algn="l" defTabSz="500771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3470" indent="-250386" algn="l" defTabSz="500771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4241" indent="-250386" algn="l" defTabSz="500771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55013" indent="-250386" algn="l" defTabSz="500771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784" indent="-250386" algn="l" defTabSz="500771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56555" indent="-250386" algn="l" defTabSz="500771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007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771" algn="l" defTabSz="5007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542" algn="l" defTabSz="5007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2313" algn="l" defTabSz="5007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3085" algn="l" defTabSz="5007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3856" algn="l" defTabSz="5007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4627" algn="l" defTabSz="5007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5398" algn="l" defTabSz="5007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6169" algn="l" defTabSz="5007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47750" y="1387252"/>
            <a:ext cx="9793088" cy="1551693"/>
          </a:xfrm>
          <a:ln/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b="1" dirty="0" err="1">
                <a:latin typeface="Arial" charset="0"/>
              </a:rPr>
              <a:t>Gymnasiale</a:t>
            </a:r>
            <a:r>
              <a:rPr lang="en-GB" sz="5400" b="1" dirty="0">
                <a:latin typeface="Arial" charset="0"/>
              </a:rPr>
              <a:t> </a:t>
            </a:r>
            <a:r>
              <a:rPr lang="en-GB" sz="5400" b="1" dirty="0" err="1">
                <a:latin typeface="Arial" charset="0"/>
              </a:rPr>
              <a:t>Oberstufe</a:t>
            </a:r>
            <a:r>
              <a:rPr lang="en-GB" sz="5400" b="1" dirty="0">
                <a:latin typeface="Arial" charset="0"/>
              </a:rPr>
              <a:t> </a:t>
            </a:r>
            <a:br>
              <a:rPr lang="en-GB" sz="5400" b="1" dirty="0">
                <a:latin typeface="Arial" charset="0"/>
              </a:rPr>
            </a:br>
            <a:r>
              <a:rPr lang="en-GB" sz="5400" b="1" dirty="0">
                <a:latin typeface="Arial" charset="0"/>
              </a:rPr>
              <a:t>Abitur 2025</a:t>
            </a:r>
            <a:r>
              <a:rPr lang="en-GB" sz="5400" b="1" dirty="0"/>
              <a:t>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479998" y="3619500"/>
            <a:ext cx="6552728" cy="2376264"/>
          </a:xfrm>
          <a:ln/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buClr>
                <a:srgbClr val="3333CC"/>
              </a:buClr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b="1" dirty="0">
                <a:solidFill>
                  <a:schemeClr val="tx1"/>
                </a:solidFill>
                <a:latin typeface="Arial" charset="0"/>
              </a:rPr>
              <a:t>1. </a:t>
            </a:r>
            <a:r>
              <a:rPr lang="en-GB" sz="2800" b="1" dirty="0" err="1">
                <a:solidFill>
                  <a:schemeClr val="tx1"/>
                </a:solidFill>
                <a:latin typeface="Arial" charset="0"/>
              </a:rPr>
              <a:t>Aufbau</a:t>
            </a:r>
            <a:r>
              <a:rPr lang="en-GB" sz="2800" b="1" dirty="0">
                <a:solidFill>
                  <a:schemeClr val="tx1"/>
                </a:solidFill>
                <a:latin typeface="Arial" charset="0"/>
              </a:rPr>
              <a:t> der </a:t>
            </a:r>
            <a:r>
              <a:rPr lang="en-GB" sz="2800" b="1" dirty="0" err="1">
                <a:solidFill>
                  <a:schemeClr val="tx1"/>
                </a:solidFill>
                <a:latin typeface="Arial" charset="0"/>
              </a:rPr>
              <a:t>Kursstufe</a:t>
            </a:r>
            <a:endParaRPr lang="en-GB" sz="2800" b="1" dirty="0">
              <a:solidFill>
                <a:schemeClr val="tx1"/>
              </a:solidFill>
              <a:latin typeface="Arial" charset="0"/>
            </a:endParaRPr>
          </a:p>
          <a:p>
            <a:pPr lvl="1" algn="l">
              <a:spcBef>
                <a:spcPts val="0"/>
              </a:spcBef>
              <a:buClr>
                <a:srgbClr val="3333CC"/>
              </a:buClr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600" dirty="0">
              <a:solidFill>
                <a:schemeClr val="tx1"/>
              </a:solidFill>
              <a:latin typeface="Arial" charset="0"/>
            </a:endParaRPr>
          </a:p>
          <a:p>
            <a:pPr algn="l">
              <a:spcBef>
                <a:spcPts val="0"/>
              </a:spcBef>
              <a:buClr>
                <a:srgbClr val="FF3300"/>
              </a:buClr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b="1" dirty="0">
                <a:solidFill>
                  <a:schemeClr val="tx1"/>
                </a:solidFill>
                <a:latin typeface="Arial" charset="0"/>
              </a:rPr>
              <a:t>2. </a:t>
            </a:r>
            <a:r>
              <a:rPr lang="en-GB" sz="2800" b="1" dirty="0" err="1">
                <a:solidFill>
                  <a:schemeClr val="tx1"/>
                </a:solidFill>
                <a:latin typeface="Arial" charset="0"/>
              </a:rPr>
              <a:t>Abitur</a:t>
            </a:r>
            <a:r>
              <a:rPr lang="en-GB" sz="2800" b="1" dirty="0">
                <a:solidFill>
                  <a:schemeClr val="tx1"/>
                </a:solidFill>
                <a:latin typeface="Arial" charset="0"/>
              </a:rPr>
              <a:t> und </a:t>
            </a:r>
            <a:r>
              <a:rPr lang="en-GB" sz="2800" b="1" dirty="0" err="1">
                <a:solidFill>
                  <a:schemeClr val="tx1"/>
                </a:solidFill>
                <a:latin typeface="Arial" charset="0"/>
              </a:rPr>
              <a:t>Gesamtqualifikation</a:t>
            </a:r>
            <a:endParaRPr lang="en-GB" sz="2800" b="1" dirty="0">
              <a:solidFill>
                <a:schemeClr val="tx1"/>
              </a:solidFill>
              <a:latin typeface="Arial" charset="0"/>
            </a:endParaRPr>
          </a:p>
          <a:p>
            <a:pPr algn="l">
              <a:spcBef>
                <a:spcPts val="0"/>
              </a:spcBef>
              <a:buClr>
                <a:srgbClr val="FF3300"/>
              </a:buClr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600" dirty="0">
              <a:solidFill>
                <a:schemeClr val="tx1"/>
              </a:solidFill>
              <a:latin typeface="Arial" charset="0"/>
            </a:endParaRPr>
          </a:p>
          <a:p>
            <a:pPr algn="l">
              <a:spcBef>
                <a:spcPts val="0"/>
              </a:spcBef>
              <a:buClr>
                <a:srgbClr val="FF3300"/>
              </a:buClr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b="1" dirty="0">
                <a:solidFill>
                  <a:schemeClr val="tx1"/>
                </a:solidFill>
                <a:latin typeface="Arial" charset="0"/>
              </a:rPr>
              <a:t>3. </a:t>
            </a:r>
            <a:r>
              <a:rPr lang="en-GB" sz="2800" b="1" dirty="0" err="1">
                <a:solidFill>
                  <a:schemeClr val="tx1"/>
                </a:solidFill>
                <a:latin typeface="Arial" charset="0"/>
              </a:rPr>
              <a:t>Mündliches</a:t>
            </a:r>
            <a:r>
              <a:rPr lang="en-GB" sz="2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Arial" charset="0"/>
              </a:rPr>
              <a:t>Abitur</a:t>
            </a:r>
            <a:endParaRPr lang="en-GB" sz="2800" b="1" dirty="0">
              <a:solidFill>
                <a:schemeClr val="tx1"/>
              </a:solidFill>
              <a:latin typeface="Arial" charset="0"/>
              <a:hlinkClick r:id="" action="ppaction://noaction"/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  <a:p>
            <a:pPr algn="r"/>
            <a:endParaRPr lang="en-GB" dirty="0"/>
          </a:p>
        </p:txBody>
      </p:sp>
    </p:spTree>
  </p:cSld>
  <p:clrMapOvr>
    <a:masterClrMapping/>
  </p:clrMapOvr>
  <p:transition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  <a:p>
            <a:pPr algn="r"/>
            <a:endParaRPr lang="en-GB"/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247750" y="229748"/>
            <a:ext cx="9721080" cy="7254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dirty="0" err="1">
                <a:solidFill>
                  <a:schemeClr val="tx1"/>
                </a:solidFill>
                <a:latin typeface="Arial" charset="0"/>
              </a:rPr>
              <a:t>Belegungsbeispiel</a:t>
            </a:r>
            <a:r>
              <a:rPr lang="en-GB" sz="3600" b="1" dirty="0">
                <a:solidFill>
                  <a:schemeClr val="tx1"/>
                </a:solidFill>
                <a:latin typeface="Arial" charset="0"/>
              </a:rPr>
              <a:t> 1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500" b="1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35" name="Tabel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340769"/>
              </p:ext>
            </p:extLst>
          </p:nvPr>
        </p:nvGraphicFramePr>
        <p:xfrm>
          <a:off x="319758" y="883196"/>
          <a:ext cx="3600400" cy="5440742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93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LF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5-stündig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Arial" charset="0"/>
                        </a:rPr>
                        <a:t>Deutsch</a:t>
                      </a:r>
                    </a:p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 err="1">
                          <a:solidFill>
                            <a:srgbClr val="0000FF"/>
                          </a:solidFill>
                          <a:latin typeface="Arial" charset="0"/>
                        </a:rPr>
                        <a:t>Mathe</a:t>
                      </a:r>
                      <a:endParaRPr lang="en-GB" sz="1800" b="1" dirty="0">
                        <a:solidFill>
                          <a:srgbClr val="0000FF"/>
                        </a:solidFill>
                        <a:latin typeface="Arial" charset="0"/>
                      </a:endParaRPr>
                    </a:p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 err="1">
                          <a:solidFill>
                            <a:srgbClr val="FF0000"/>
                          </a:solidFill>
                          <a:latin typeface="Arial" charset="0"/>
                        </a:rPr>
                        <a:t>Englisch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182"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BF </a:t>
                      </a:r>
                    </a:p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3-stündig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endParaRPr lang="en-GB" sz="1800" b="1" dirty="0">
                        <a:solidFill>
                          <a:srgbClr val="000000"/>
                        </a:solidFill>
                        <a:latin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182"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FS 1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endParaRPr lang="en-GB" sz="1800" b="1" dirty="0">
                        <a:solidFill>
                          <a:srgbClr val="000000"/>
                        </a:solidFill>
                        <a:latin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182"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FS 2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 err="1">
                          <a:solidFill>
                            <a:srgbClr val="FF0000"/>
                          </a:solidFill>
                          <a:latin typeface="Arial" charset="0"/>
                        </a:rPr>
                        <a:t>Spanisch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182"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NW 1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 err="1">
                          <a:solidFill>
                            <a:srgbClr val="0000FF"/>
                          </a:solidFill>
                          <a:latin typeface="Arial" charset="0"/>
                        </a:rPr>
                        <a:t>Chemie</a:t>
                      </a:r>
                      <a:endParaRPr lang="en-GB" sz="1800" b="1" dirty="0">
                        <a:solidFill>
                          <a:srgbClr val="0000FF"/>
                        </a:solidFill>
                        <a:latin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182"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NW 2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endParaRPr lang="en-GB" sz="1800" b="1" dirty="0">
                        <a:solidFill>
                          <a:srgbClr val="000000"/>
                        </a:solidFill>
                        <a:latin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5927"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BF </a:t>
                      </a:r>
                    </a:p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2-stündig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rgbClr val="009900"/>
                          </a:solidFill>
                          <a:latin typeface="Arial" charset="0"/>
                        </a:rPr>
                        <a:t>Geschichte</a:t>
                      </a:r>
                    </a:p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 err="1">
                          <a:solidFill>
                            <a:srgbClr val="009900"/>
                          </a:solidFill>
                          <a:latin typeface="Arial" charset="0"/>
                        </a:rPr>
                        <a:t>Gk</a:t>
                      </a:r>
                      <a:r>
                        <a:rPr lang="en-GB" sz="1800" b="1" dirty="0">
                          <a:solidFill>
                            <a:srgbClr val="009900"/>
                          </a:solidFill>
                          <a:latin typeface="Arial" charset="0"/>
                        </a:rPr>
                        <a:t> u. </a:t>
                      </a:r>
                      <a:r>
                        <a:rPr lang="en-GB" sz="1800" b="1" dirty="0" err="1">
                          <a:solidFill>
                            <a:srgbClr val="009900"/>
                          </a:solidFill>
                          <a:latin typeface="Arial" charset="0"/>
                        </a:rPr>
                        <a:t>Ek</a:t>
                      </a:r>
                      <a:endParaRPr lang="en-GB" sz="1800" b="1" dirty="0">
                        <a:solidFill>
                          <a:srgbClr val="009900"/>
                        </a:solidFill>
                        <a:latin typeface="Arial" charset="0"/>
                      </a:endParaRPr>
                    </a:p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Arial" charset="0"/>
                        </a:rPr>
                        <a:t>BK</a:t>
                      </a:r>
                    </a:p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rgbClr val="009900"/>
                          </a:solidFill>
                          <a:latin typeface="Arial" charset="0"/>
                        </a:rPr>
                        <a:t>Religion</a:t>
                      </a:r>
                    </a:p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Sport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312"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 err="1">
                          <a:solidFill>
                            <a:srgbClr val="000000"/>
                          </a:solidFill>
                          <a:latin typeface="Arial" charset="0"/>
                        </a:rPr>
                        <a:t>Wahlbereich</a:t>
                      </a:r>
                      <a:endParaRPr lang="en-GB" sz="1800" b="1" dirty="0">
                        <a:solidFill>
                          <a:srgbClr val="000000"/>
                        </a:solidFill>
                        <a:latin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endParaRPr lang="en-GB" sz="1800" b="1" dirty="0">
                        <a:solidFill>
                          <a:srgbClr val="0000FF"/>
                        </a:solidFill>
                        <a:latin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182"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BLL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endParaRPr lang="en-GB" sz="1800" b="1" dirty="0">
                        <a:solidFill>
                          <a:srgbClr val="000000"/>
                        </a:solidFill>
                        <a:latin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3920158" y="1027212"/>
            <a:ext cx="360040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84150">
              <a:lnSpc>
                <a:spcPct val="100000"/>
              </a:lnSpc>
              <a:tabLst>
                <a:tab pos="0" algn="l"/>
                <a:tab pos="35083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dirty="0">
                <a:solidFill>
                  <a:schemeClr val="tx1"/>
                </a:solidFill>
                <a:latin typeface="Arial" charset="0"/>
              </a:rPr>
              <a:t>2 LF </a:t>
            </a:r>
            <a:r>
              <a:rPr lang="en-GB" sz="1800" dirty="0" err="1">
                <a:solidFill>
                  <a:schemeClr val="tx1"/>
                </a:solidFill>
                <a:latin typeface="Arial" charset="0"/>
              </a:rPr>
              <a:t>aus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800" dirty="0">
                <a:solidFill>
                  <a:srgbClr val="FF0000"/>
                </a:solidFill>
                <a:latin typeface="Arial" charset="0"/>
              </a:rPr>
              <a:t>D</a:t>
            </a:r>
            <a:r>
              <a:rPr lang="en-GB" sz="18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GB" sz="1800" dirty="0">
                <a:solidFill>
                  <a:srgbClr val="0000FF"/>
                </a:solidFill>
                <a:latin typeface="Arial" charset="0"/>
              </a:rPr>
              <a:t>M</a:t>
            </a:r>
            <a:r>
              <a:rPr lang="en-GB" sz="18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GB" sz="1800" dirty="0">
                <a:solidFill>
                  <a:srgbClr val="FF0000"/>
                </a:solidFill>
                <a:latin typeface="Arial" charset="0"/>
              </a:rPr>
              <a:t>FS </a:t>
            </a:r>
            <a:r>
              <a:rPr lang="en-GB" sz="1800" dirty="0">
                <a:solidFill>
                  <a:srgbClr val="000000"/>
                </a:solidFill>
                <a:latin typeface="Arial" charset="0"/>
              </a:rPr>
              <a:t>o. </a:t>
            </a:r>
            <a:r>
              <a:rPr lang="en-GB" sz="1800" dirty="0">
                <a:solidFill>
                  <a:srgbClr val="0000FF"/>
                </a:solidFill>
                <a:latin typeface="Arial" charset="0"/>
              </a:rPr>
              <a:t>NW</a:t>
            </a:r>
            <a:endParaRPr lang="en-GB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8" name="Geschweifte Klammer rechts 37"/>
          <p:cNvSpPr/>
          <p:nvPr/>
        </p:nvSpPr>
        <p:spPr>
          <a:xfrm>
            <a:off x="3921650" y="971913"/>
            <a:ext cx="214532" cy="49844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3704134" y="1409133"/>
            <a:ext cx="360040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Arial" charset="0"/>
              </a:rPr>
              <a:t>1 LF </a:t>
            </a:r>
            <a:r>
              <a:rPr lang="en-GB" sz="1800" dirty="0" err="1">
                <a:solidFill>
                  <a:schemeClr val="tx1"/>
                </a:solidFill>
                <a:latin typeface="Arial" charset="0"/>
              </a:rPr>
              <a:t>frei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Arial" charset="0"/>
              </a:rPr>
              <a:t>aus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Arial" charset="0"/>
              </a:rPr>
              <a:t>Pflic</a:t>
            </a:r>
            <a:r>
              <a:rPr lang="en-GB" sz="1800" dirty="0" err="1">
                <a:solidFill>
                  <a:srgbClr val="009900"/>
                </a:solidFill>
                <a:latin typeface="Arial" charset="0"/>
              </a:rPr>
              <a:t>htber</a:t>
            </a:r>
            <a:r>
              <a:rPr lang="en-GB" sz="1800" dirty="0" err="1">
                <a:solidFill>
                  <a:srgbClr val="0000FF"/>
                </a:solidFill>
                <a:latin typeface="Arial" charset="0"/>
              </a:rPr>
              <a:t>eich</a:t>
            </a:r>
            <a:endParaRPr lang="en-GB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3648835" y="2827476"/>
            <a:ext cx="1296144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Arial" charset="0"/>
              </a:rPr>
              <a:t>1 </a:t>
            </a:r>
            <a:r>
              <a:rPr lang="en-GB" sz="1800" dirty="0">
                <a:solidFill>
                  <a:srgbClr val="FF0000"/>
                </a:solidFill>
                <a:latin typeface="Arial" charset="0"/>
              </a:rPr>
              <a:t>FS</a:t>
            </a:r>
            <a:endParaRPr lang="en-GB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3776142" y="3226043"/>
            <a:ext cx="1152128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Arial" charset="0"/>
              </a:rPr>
              <a:t>1 </a:t>
            </a:r>
            <a:r>
              <a:rPr lang="en-GB" sz="1800" dirty="0">
                <a:solidFill>
                  <a:srgbClr val="0000FF"/>
                </a:solidFill>
                <a:latin typeface="Arial" charset="0"/>
              </a:rPr>
              <a:t>NW</a:t>
            </a:r>
          </a:p>
        </p:txBody>
      </p:sp>
      <p:sp>
        <p:nvSpPr>
          <p:cNvPr id="42" name="Rechteck 41"/>
          <p:cNvSpPr/>
          <p:nvPr/>
        </p:nvSpPr>
        <p:spPr>
          <a:xfrm>
            <a:off x="3992166" y="3835524"/>
            <a:ext cx="2160240" cy="179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GB" sz="1050" dirty="0">
              <a:solidFill>
                <a:srgbClr val="009900"/>
              </a:solidFill>
              <a:latin typeface="Arial" charset="0"/>
            </a:endParaRPr>
          </a:p>
          <a:p>
            <a:pPr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sz="1800" dirty="0">
                <a:solidFill>
                  <a:srgbClr val="009900"/>
                </a:solidFill>
                <a:latin typeface="Arial" charset="0"/>
              </a:rPr>
              <a:t>Geschichte</a:t>
            </a:r>
          </a:p>
          <a:p>
            <a:pPr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sz="1800" dirty="0" err="1">
                <a:solidFill>
                  <a:srgbClr val="009900"/>
                </a:solidFill>
                <a:latin typeface="Arial" charset="0"/>
              </a:rPr>
              <a:t>Gk</a:t>
            </a:r>
            <a:r>
              <a:rPr lang="en-GB" sz="1800" dirty="0">
                <a:solidFill>
                  <a:srgbClr val="009900"/>
                </a:solidFill>
                <a:latin typeface="Arial" charset="0"/>
              </a:rPr>
              <a:t> u. </a:t>
            </a:r>
            <a:r>
              <a:rPr lang="en-GB" sz="1800" dirty="0" err="1">
                <a:solidFill>
                  <a:srgbClr val="009900"/>
                </a:solidFill>
                <a:latin typeface="Arial" charset="0"/>
              </a:rPr>
              <a:t>Ek</a:t>
            </a:r>
            <a:r>
              <a:rPr lang="en-GB" sz="1800" dirty="0">
                <a:solidFill>
                  <a:srgbClr val="009900"/>
                </a:solidFill>
                <a:latin typeface="Arial" charset="0"/>
              </a:rPr>
              <a:t> </a:t>
            </a:r>
            <a:endParaRPr lang="en-GB" sz="1100" dirty="0">
              <a:solidFill>
                <a:srgbClr val="FF0000"/>
              </a:solidFill>
              <a:latin typeface="Arial" charset="0"/>
            </a:endParaRPr>
          </a:p>
          <a:p>
            <a:pPr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sz="1800" dirty="0">
                <a:solidFill>
                  <a:srgbClr val="FF0000"/>
                </a:solidFill>
                <a:latin typeface="Arial" charset="0"/>
              </a:rPr>
              <a:t>BK </a:t>
            </a:r>
            <a:r>
              <a:rPr lang="en-GB" sz="1800" dirty="0" err="1">
                <a:solidFill>
                  <a:srgbClr val="FF0000"/>
                </a:solidFill>
                <a:latin typeface="Arial" charset="0"/>
              </a:rPr>
              <a:t>oder</a:t>
            </a:r>
            <a:r>
              <a:rPr lang="en-GB" sz="1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Arial" charset="0"/>
              </a:rPr>
              <a:t>Musik</a:t>
            </a:r>
            <a:endParaRPr lang="en-GB" sz="1100" dirty="0">
              <a:solidFill>
                <a:srgbClr val="FF0000"/>
              </a:solidFill>
              <a:latin typeface="Arial" charset="0"/>
            </a:endParaRPr>
          </a:p>
          <a:p>
            <a:pPr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sz="1800" dirty="0">
                <a:solidFill>
                  <a:srgbClr val="009900"/>
                </a:solidFill>
                <a:latin typeface="Arial" charset="0"/>
              </a:rPr>
              <a:t>Religion </a:t>
            </a:r>
            <a:r>
              <a:rPr lang="en-GB" sz="1800" dirty="0" err="1">
                <a:solidFill>
                  <a:srgbClr val="009900"/>
                </a:solidFill>
                <a:latin typeface="Arial" charset="0"/>
              </a:rPr>
              <a:t>oder</a:t>
            </a:r>
            <a:r>
              <a:rPr lang="en-GB" sz="1800" dirty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GB" sz="1800" dirty="0" err="1">
                <a:solidFill>
                  <a:srgbClr val="009900"/>
                </a:solidFill>
                <a:latin typeface="Arial" charset="0"/>
              </a:rPr>
              <a:t>Ethik</a:t>
            </a:r>
            <a:endParaRPr lang="en-GB" sz="900" dirty="0">
              <a:solidFill>
                <a:srgbClr val="009900"/>
              </a:solidFill>
              <a:latin typeface="Arial" charset="0"/>
            </a:endParaRPr>
          </a:p>
          <a:p>
            <a:pPr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sz="1800" dirty="0">
                <a:solidFill>
                  <a:schemeClr val="tx1"/>
                </a:solidFill>
                <a:latin typeface="Arial" charset="0"/>
              </a:rPr>
              <a:t>Sport</a:t>
            </a:r>
          </a:p>
          <a:p>
            <a:pPr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GB" sz="1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7304534" y="1963316"/>
            <a:ext cx="2232248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Arial" charset="0"/>
              </a:rPr>
              <a:t>2 </a:t>
            </a:r>
            <a:r>
              <a:rPr lang="en-GB" sz="1800" dirty="0">
                <a:solidFill>
                  <a:srgbClr val="FF0000"/>
                </a:solidFill>
                <a:latin typeface="Arial" charset="0"/>
              </a:rPr>
              <a:t>FS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Arial" charset="0"/>
              </a:rPr>
              <a:t>oder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 2 </a:t>
            </a:r>
            <a:r>
              <a:rPr lang="en-GB" sz="1800" dirty="0">
                <a:solidFill>
                  <a:srgbClr val="0000FF"/>
                </a:solidFill>
                <a:latin typeface="Arial" charset="0"/>
              </a:rPr>
              <a:t>NW </a:t>
            </a:r>
            <a:r>
              <a:rPr lang="en-GB" sz="1800" dirty="0">
                <a:solidFill>
                  <a:srgbClr val="000000"/>
                </a:solidFill>
                <a:latin typeface="Arial" charset="0"/>
              </a:rPr>
              <a:t>?</a:t>
            </a:r>
          </a:p>
          <a:p>
            <a:pPr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>
                <a:solidFill>
                  <a:srgbClr val="000000"/>
                </a:solidFill>
                <a:latin typeface="Arial" charset="0"/>
                <a:sym typeface="Wingdings"/>
              </a:rPr>
              <a:t> </a:t>
            </a:r>
            <a:r>
              <a:rPr lang="en-GB" sz="1800" dirty="0">
                <a:solidFill>
                  <a:srgbClr val="FF0000"/>
                </a:solidFill>
                <a:latin typeface="Arial" charset="0"/>
                <a:sym typeface="Wingdings"/>
              </a:rPr>
              <a:t>E + Spa</a:t>
            </a:r>
            <a:endParaRPr lang="en-GB" sz="1800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3" name="Gerade Verbindung 2"/>
          <p:cNvCxnSpPr/>
          <p:nvPr/>
        </p:nvCxnSpPr>
        <p:spPr>
          <a:xfrm>
            <a:off x="7088510" y="1027212"/>
            <a:ext cx="0" cy="50405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7344816" y="1459260"/>
            <a:ext cx="2479998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b="1" dirty="0" err="1">
                <a:solidFill>
                  <a:schemeClr val="tx1"/>
                </a:solidFill>
                <a:latin typeface="Arial" charset="0"/>
              </a:rPr>
              <a:t>Zusatzbedingungen</a:t>
            </a:r>
            <a:endParaRPr lang="en-GB" sz="1100" b="1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9181" y="1944216"/>
            <a:ext cx="685673" cy="595164"/>
          </a:xfrm>
          <a:prstGeom prst="rect">
            <a:avLst/>
          </a:prstGeom>
        </p:spPr>
      </p:pic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7304534" y="2826972"/>
            <a:ext cx="2232248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>
                <a:solidFill>
                  <a:srgbClr val="FF0000"/>
                </a:solidFill>
                <a:latin typeface="Arial" charset="0"/>
              </a:rPr>
              <a:t>D 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und </a:t>
            </a:r>
            <a:r>
              <a:rPr lang="en-GB" sz="1800" dirty="0">
                <a:solidFill>
                  <a:srgbClr val="0000FF"/>
                </a:solidFill>
                <a:latin typeface="Arial" charset="0"/>
              </a:rPr>
              <a:t>M 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LF o. BF ? </a:t>
            </a:r>
          </a:p>
        </p:txBody>
      </p:sp>
      <p:pic>
        <p:nvPicPr>
          <p:cNvPr id="46" name="Bild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6782" y="2664296"/>
            <a:ext cx="685673" cy="595164"/>
          </a:xfrm>
          <a:prstGeom prst="rect">
            <a:avLst/>
          </a:prstGeom>
        </p:spPr>
      </p:pic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7304534" y="3464011"/>
            <a:ext cx="2232248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 err="1">
                <a:solidFill>
                  <a:srgbClr val="000000"/>
                </a:solidFill>
                <a:latin typeface="Arial" charset="0"/>
              </a:rPr>
              <a:t>Alle</a:t>
            </a:r>
            <a:r>
              <a:rPr lang="en-GB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Arial" charset="0"/>
              </a:rPr>
              <a:t>Aufga</a:t>
            </a:r>
            <a:r>
              <a:rPr lang="en-GB" sz="1800" dirty="0" err="1">
                <a:solidFill>
                  <a:srgbClr val="009900"/>
                </a:solidFill>
                <a:latin typeface="Arial" charset="0"/>
              </a:rPr>
              <a:t>benf</a:t>
            </a:r>
            <a:r>
              <a:rPr lang="en-GB" sz="1800" dirty="0" err="1">
                <a:solidFill>
                  <a:srgbClr val="0000FF"/>
                </a:solidFill>
                <a:latin typeface="Arial" charset="0"/>
              </a:rPr>
              <a:t>elder</a:t>
            </a:r>
            <a:r>
              <a:rPr lang="en-GB" sz="1800" dirty="0">
                <a:solidFill>
                  <a:srgbClr val="000000"/>
                </a:solidFill>
                <a:latin typeface="Arial" charset="0"/>
              </a:rPr>
              <a:t> in </a:t>
            </a:r>
            <a:r>
              <a:rPr lang="en-GB" sz="1800" dirty="0" err="1">
                <a:solidFill>
                  <a:srgbClr val="000000"/>
                </a:solidFill>
                <a:latin typeface="Arial" charset="0"/>
              </a:rPr>
              <a:t>Prüfungen</a:t>
            </a:r>
            <a:r>
              <a:rPr lang="en-GB" sz="1800" dirty="0">
                <a:solidFill>
                  <a:srgbClr val="000000"/>
                </a:solidFill>
                <a:latin typeface="Arial" charset="0"/>
              </a:rPr>
              <a:t>?</a:t>
            </a:r>
          </a:p>
          <a:p>
            <a:pPr marL="285750" indent="-285750"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0"/>
              <a:buChar char="à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>
                <a:solidFill>
                  <a:srgbClr val="000000"/>
                </a:solidFill>
                <a:latin typeface="Arial" charset="0"/>
                <a:sym typeface="Wingdings"/>
              </a:rPr>
              <a:t>mdl 1: </a:t>
            </a:r>
            <a:r>
              <a:rPr lang="en-GB" sz="1800" dirty="0">
                <a:solidFill>
                  <a:srgbClr val="008000"/>
                </a:solidFill>
                <a:latin typeface="Arial" charset="0"/>
                <a:sym typeface="Wingdings"/>
              </a:rPr>
              <a:t>GW</a:t>
            </a:r>
          </a:p>
          <a:p>
            <a:pPr marL="285750" indent="-285750"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0"/>
              <a:buChar char="à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Arial" charset="0"/>
                <a:sym typeface="Wingdings"/>
              </a:rPr>
              <a:t>mdl 2: FREI</a:t>
            </a:r>
            <a:endParaRPr lang="en-GB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191966" y="4068257"/>
            <a:ext cx="1467312" cy="309396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8" name="Bild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6782" y="3888432"/>
            <a:ext cx="685673" cy="595164"/>
          </a:xfrm>
          <a:prstGeom prst="rect">
            <a:avLst/>
          </a:prstGeom>
        </p:spPr>
      </p:pic>
      <p:sp>
        <p:nvSpPr>
          <p:cNvPr id="49" name="Rectangle 1"/>
          <p:cNvSpPr>
            <a:spLocks noChangeArrowheads="1"/>
          </p:cNvSpPr>
          <p:nvPr/>
        </p:nvSpPr>
        <p:spPr bwMode="auto">
          <a:xfrm>
            <a:off x="7304534" y="4843636"/>
            <a:ext cx="2448272" cy="92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>
                <a:solidFill>
                  <a:srgbClr val="000000"/>
                </a:solidFill>
                <a:latin typeface="Arial" charset="0"/>
              </a:rPr>
              <a:t>∑ mind. 42 </a:t>
            </a:r>
            <a:r>
              <a:rPr lang="en-GB" sz="1800" dirty="0" err="1">
                <a:solidFill>
                  <a:srgbClr val="000000"/>
                </a:solidFill>
                <a:latin typeface="Arial" charset="0"/>
              </a:rPr>
              <a:t>Kurse</a:t>
            </a:r>
            <a:r>
              <a:rPr lang="en-GB" sz="1800" dirty="0">
                <a:solidFill>
                  <a:srgbClr val="000000"/>
                </a:solidFill>
                <a:latin typeface="Arial" charset="0"/>
              </a:rPr>
              <a:t>?</a:t>
            </a:r>
          </a:p>
          <a:p>
            <a:pPr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>
                <a:solidFill>
                  <a:srgbClr val="000000"/>
                </a:solidFill>
                <a:latin typeface="Arial" charset="0"/>
                <a:sym typeface="Wingdings"/>
              </a:rPr>
              <a:t> </a:t>
            </a:r>
            <a:r>
              <a:rPr lang="en-GB" sz="1800" dirty="0" err="1">
                <a:solidFill>
                  <a:srgbClr val="000000"/>
                </a:solidFill>
                <a:latin typeface="Arial" charset="0"/>
                <a:sym typeface="Wingdings"/>
              </a:rPr>
              <a:t>z.B</a:t>
            </a:r>
            <a:r>
              <a:rPr lang="en-GB" sz="1800" dirty="0">
                <a:solidFill>
                  <a:srgbClr val="000000"/>
                </a:solidFill>
                <a:latin typeface="Arial" charset="0"/>
                <a:sym typeface="Wingdings"/>
              </a:rPr>
              <a:t>. </a:t>
            </a:r>
            <a:r>
              <a:rPr lang="en-GB" sz="1800" dirty="0" err="1">
                <a:solidFill>
                  <a:srgbClr val="008000"/>
                </a:solidFill>
                <a:latin typeface="Arial" charset="0"/>
                <a:sym typeface="Wingdings"/>
              </a:rPr>
              <a:t>Philosophie</a:t>
            </a:r>
            <a:endParaRPr lang="en-GB" sz="1800" dirty="0">
              <a:solidFill>
                <a:srgbClr val="008000"/>
              </a:solidFill>
              <a:latin typeface="Arial" charset="0"/>
            </a:endParaRPr>
          </a:p>
          <a:p>
            <a:pPr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>
                <a:solidFill>
                  <a:srgbClr val="000000"/>
                </a:solidFill>
                <a:latin typeface="Arial" charset="0"/>
              </a:rPr>
              <a:t>    12+28+2 = 42</a:t>
            </a:r>
            <a:endParaRPr lang="en-GB" sz="1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0" name="Bild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6782" y="4896544"/>
            <a:ext cx="685673" cy="595164"/>
          </a:xfrm>
          <a:prstGeom prst="rect">
            <a:avLst/>
          </a:prstGeom>
        </p:spPr>
      </p:pic>
      <p:sp>
        <p:nvSpPr>
          <p:cNvPr id="51" name="Rectangle 1"/>
          <p:cNvSpPr>
            <a:spLocks noChangeArrowheads="1"/>
          </p:cNvSpPr>
          <p:nvPr/>
        </p:nvSpPr>
        <p:spPr bwMode="auto">
          <a:xfrm>
            <a:off x="1903934" y="5496880"/>
            <a:ext cx="2016224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b="1" dirty="0" err="1">
                <a:solidFill>
                  <a:srgbClr val="008000"/>
                </a:solidFill>
                <a:latin typeface="Arial" charset="0"/>
              </a:rPr>
              <a:t>Philosophie</a:t>
            </a:r>
            <a:endParaRPr lang="en-GB" sz="1800" b="1" dirty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247750" y="6832550"/>
            <a:ext cx="102568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1. </a:t>
            </a:r>
            <a:r>
              <a:rPr lang="en-GB" sz="1800" b="1" dirty="0" err="1">
                <a:solidFill>
                  <a:schemeClr val="tx1"/>
                </a:solidFill>
                <a:latin typeface="Arial" charset="0"/>
              </a:rPr>
              <a:t>Aufbau</a:t>
            </a: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 der </a:t>
            </a:r>
            <a:r>
              <a:rPr lang="en-GB" sz="1800" b="1" dirty="0" err="1">
                <a:solidFill>
                  <a:schemeClr val="tx1"/>
                </a:solidFill>
                <a:latin typeface="Arial" charset="0"/>
              </a:rPr>
              <a:t>Kursstufe</a:t>
            </a: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		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2.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Abitur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und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Gesamtqualifikation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        3.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Mündliches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Abitur</a:t>
            </a: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7" grpId="0" animBg="1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  <a:p>
            <a:pPr algn="r"/>
            <a:endParaRPr lang="en-GB"/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247750" y="229748"/>
            <a:ext cx="9721080" cy="7254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dirty="0" err="1">
                <a:solidFill>
                  <a:schemeClr val="tx1"/>
                </a:solidFill>
                <a:latin typeface="Arial" charset="0"/>
              </a:rPr>
              <a:t>Belegungsbeispiel</a:t>
            </a:r>
            <a:r>
              <a:rPr lang="en-GB" sz="3600" b="1" dirty="0">
                <a:solidFill>
                  <a:schemeClr val="tx1"/>
                </a:solidFill>
                <a:latin typeface="Arial" charset="0"/>
              </a:rPr>
              <a:t> 2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500" b="1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35" name="Tabel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54181"/>
              </p:ext>
            </p:extLst>
          </p:nvPr>
        </p:nvGraphicFramePr>
        <p:xfrm>
          <a:off x="319758" y="883196"/>
          <a:ext cx="3600400" cy="5440742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93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LF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5-stündig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Arial" charset="0"/>
                        </a:rPr>
                        <a:t>Deutsch</a:t>
                      </a:r>
                    </a:p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 err="1">
                          <a:solidFill>
                            <a:srgbClr val="FF0000"/>
                          </a:solidFill>
                          <a:latin typeface="Arial" charset="0"/>
                        </a:rPr>
                        <a:t>Englisch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charset="0"/>
                      </a:endParaRPr>
                    </a:p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 err="1">
                          <a:solidFill>
                            <a:srgbClr val="FF0000"/>
                          </a:solidFill>
                          <a:latin typeface="Arial" charset="0"/>
                        </a:rPr>
                        <a:t>Französisch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182"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BF </a:t>
                      </a:r>
                    </a:p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3-stündig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 err="1">
                          <a:solidFill>
                            <a:srgbClr val="0000FF"/>
                          </a:solidFill>
                          <a:latin typeface="Arial" charset="0"/>
                        </a:rPr>
                        <a:t>Mathe</a:t>
                      </a:r>
                      <a:endParaRPr lang="en-GB" sz="1800" b="1" dirty="0">
                        <a:solidFill>
                          <a:srgbClr val="0000FF"/>
                        </a:solidFill>
                        <a:latin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182"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FS 1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endParaRPr lang="en-GB" sz="1800" b="1" dirty="0">
                        <a:solidFill>
                          <a:srgbClr val="000000"/>
                        </a:solidFill>
                        <a:latin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182"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FS 2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endParaRPr lang="en-GB" sz="1800" b="1" dirty="0">
                        <a:solidFill>
                          <a:srgbClr val="FF0000"/>
                        </a:solidFill>
                        <a:latin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182"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NW 1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 err="1">
                          <a:solidFill>
                            <a:srgbClr val="0000FF"/>
                          </a:solidFill>
                          <a:latin typeface="Arial" charset="0"/>
                        </a:rPr>
                        <a:t>Biologie</a:t>
                      </a:r>
                      <a:endParaRPr lang="en-GB" sz="1800" b="1" dirty="0">
                        <a:solidFill>
                          <a:srgbClr val="0000FF"/>
                        </a:solidFill>
                        <a:latin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182"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NW 2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endParaRPr lang="en-GB" sz="1800" b="1" dirty="0">
                        <a:solidFill>
                          <a:srgbClr val="000000"/>
                        </a:solidFill>
                        <a:latin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5927"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BF </a:t>
                      </a:r>
                    </a:p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2-stündig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rgbClr val="009900"/>
                          </a:solidFill>
                          <a:latin typeface="Arial" charset="0"/>
                        </a:rPr>
                        <a:t>Geschichte</a:t>
                      </a:r>
                    </a:p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 err="1">
                          <a:solidFill>
                            <a:srgbClr val="009900"/>
                          </a:solidFill>
                          <a:latin typeface="Arial" charset="0"/>
                        </a:rPr>
                        <a:t>Gk</a:t>
                      </a:r>
                      <a:r>
                        <a:rPr lang="en-GB" sz="1800" b="1" dirty="0">
                          <a:solidFill>
                            <a:srgbClr val="009900"/>
                          </a:solidFill>
                          <a:latin typeface="Arial" charset="0"/>
                        </a:rPr>
                        <a:t> u. </a:t>
                      </a:r>
                      <a:r>
                        <a:rPr lang="en-GB" sz="1800" b="1" dirty="0" err="1">
                          <a:solidFill>
                            <a:srgbClr val="009900"/>
                          </a:solidFill>
                          <a:latin typeface="Arial" charset="0"/>
                        </a:rPr>
                        <a:t>Ek</a:t>
                      </a:r>
                      <a:endParaRPr lang="en-GB" sz="1800" b="1" dirty="0">
                        <a:solidFill>
                          <a:srgbClr val="009900"/>
                        </a:solidFill>
                        <a:latin typeface="Arial" charset="0"/>
                      </a:endParaRPr>
                    </a:p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 err="1">
                          <a:solidFill>
                            <a:srgbClr val="FF0000"/>
                          </a:solidFill>
                          <a:latin typeface="Arial" charset="0"/>
                        </a:rPr>
                        <a:t>Musik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charset="0"/>
                      </a:endParaRPr>
                    </a:p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 err="1">
                          <a:solidFill>
                            <a:srgbClr val="009900"/>
                          </a:solidFill>
                          <a:latin typeface="Arial" charset="0"/>
                        </a:rPr>
                        <a:t>Ethik</a:t>
                      </a:r>
                      <a:endParaRPr lang="en-GB" sz="1800" b="1" dirty="0">
                        <a:solidFill>
                          <a:srgbClr val="009900"/>
                        </a:solidFill>
                        <a:latin typeface="Arial" charset="0"/>
                      </a:endParaRPr>
                    </a:p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Sport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312"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 err="1">
                          <a:solidFill>
                            <a:srgbClr val="000000"/>
                          </a:solidFill>
                          <a:latin typeface="Arial" charset="0"/>
                        </a:rPr>
                        <a:t>Wahlbereich</a:t>
                      </a:r>
                      <a:endParaRPr lang="en-GB" sz="1800" b="1" dirty="0">
                        <a:solidFill>
                          <a:srgbClr val="000000"/>
                        </a:solidFill>
                        <a:latin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 err="1">
                          <a:solidFill>
                            <a:srgbClr val="0000FF"/>
                          </a:solidFill>
                          <a:latin typeface="Arial" charset="0"/>
                        </a:rPr>
                        <a:t>Astronomie</a:t>
                      </a:r>
                      <a:endParaRPr lang="en-GB" sz="1800" b="1" dirty="0">
                        <a:solidFill>
                          <a:srgbClr val="0000FF"/>
                        </a:solidFill>
                        <a:latin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182"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BLL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SK in </a:t>
                      </a:r>
                      <a:r>
                        <a:rPr lang="en-GB" sz="1800" b="1" dirty="0">
                          <a:solidFill>
                            <a:srgbClr val="009900"/>
                          </a:solidFill>
                          <a:latin typeface="Arial" charset="0"/>
                        </a:rPr>
                        <a:t>GW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3920158" y="1027212"/>
            <a:ext cx="360040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84150">
              <a:lnSpc>
                <a:spcPct val="100000"/>
              </a:lnSpc>
              <a:tabLst>
                <a:tab pos="0" algn="l"/>
                <a:tab pos="35083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dirty="0">
                <a:solidFill>
                  <a:schemeClr val="tx1"/>
                </a:solidFill>
                <a:latin typeface="Arial" charset="0"/>
              </a:rPr>
              <a:t>2 LF </a:t>
            </a:r>
            <a:r>
              <a:rPr lang="en-GB" sz="1800" dirty="0" err="1">
                <a:solidFill>
                  <a:schemeClr val="tx1"/>
                </a:solidFill>
                <a:latin typeface="Arial" charset="0"/>
              </a:rPr>
              <a:t>aus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800" dirty="0">
                <a:solidFill>
                  <a:srgbClr val="FF0000"/>
                </a:solidFill>
                <a:latin typeface="Arial" charset="0"/>
              </a:rPr>
              <a:t>D</a:t>
            </a:r>
            <a:r>
              <a:rPr lang="en-GB" sz="18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GB" sz="1800" dirty="0">
                <a:solidFill>
                  <a:srgbClr val="0000FF"/>
                </a:solidFill>
                <a:latin typeface="Arial" charset="0"/>
              </a:rPr>
              <a:t>M</a:t>
            </a:r>
            <a:r>
              <a:rPr lang="en-GB" sz="18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GB" sz="1800" dirty="0">
                <a:solidFill>
                  <a:srgbClr val="FF0000"/>
                </a:solidFill>
                <a:latin typeface="Arial" charset="0"/>
              </a:rPr>
              <a:t>FS </a:t>
            </a:r>
            <a:r>
              <a:rPr lang="en-GB" sz="1800" dirty="0">
                <a:solidFill>
                  <a:srgbClr val="000000"/>
                </a:solidFill>
                <a:latin typeface="Arial" charset="0"/>
              </a:rPr>
              <a:t>o. </a:t>
            </a:r>
            <a:r>
              <a:rPr lang="en-GB" sz="1800" dirty="0">
                <a:solidFill>
                  <a:srgbClr val="0000FF"/>
                </a:solidFill>
                <a:latin typeface="Arial" charset="0"/>
              </a:rPr>
              <a:t>NW</a:t>
            </a:r>
            <a:endParaRPr lang="en-GB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8" name="Geschweifte Klammer rechts 37"/>
          <p:cNvSpPr/>
          <p:nvPr/>
        </p:nvSpPr>
        <p:spPr>
          <a:xfrm>
            <a:off x="3921650" y="971913"/>
            <a:ext cx="214532" cy="49844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3704134" y="1409133"/>
            <a:ext cx="360040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Arial" charset="0"/>
              </a:rPr>
              <a:t>1 LF </a:t>
            </a:r>
            <a:r>
              <a:rPr lang="en-GB" sz="1800" dirty="0" err="1">
                <a:solidFill>
                  <a:schemeClr val="tx1"/>
                </a:solidFill>
                <a:latin typeface="Arial" charset="0"/>
              </a:rPr>
              <a:t>frei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Arial" charset="0"/>
              </a:rPr>
              <a:t>aus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Arial" charset="0"/>
              </a:rPr>
              <a:t>Pflic</a:t>
            </a:r>
            <a:r>
              <a:rPr lang="en-GB" sz="1800" dirty="0" err="1">
                <a:solidFill>
                  <a:srgbClr val="009900"/>
                </a:solidFill>
                <a:latin typeface="Arial" charset="0"/>
              </a:rPr>
              <a:t>htber</a:t>
            </a:r>
            <a:r>
              <a:rPr lang="en-GB" sz="1800" dirty="0" err="1">
                <a:solidFill>
                  <a:srgbClr val="0000FF"/>
                </a:solidFill>
                <a:latin typeface="Arial" charset="0"/>
              </a:rPr>
              <a:t>eich</a:t>
            </a:r>
            <a:endParaRPr lang="en-GB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3776142" y="3247987"/>
            <a:ext cx="1152128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Arial" charset="0"/>
              </a:rPr>
              <a:t>1 </a:t>
            </a:r>
            <a:r>
              <a:rPr lang="en-GB" sz="1800" dirty="0">
                <a:solidFill>
                  <a:srgbClr val="0000FF"/>
                </a:solidFill>
                <a:latin typeface="Arial" charset="0"/>
              </a:rPr>
              <a:t>NW</a:t>
            </a:r>
          </a:p>
        </p:txBody>
      </p:sp>
      <p:sp>
        <p:nvSpPr>
          <p:cNvPr id="42" name="Rechteck 41"/>
          <p:cNvSpPr/>
          <p:nvPr/>
        </p:nvSpPr>
        <p:spPr>
          <a:xfrm>
            <a:off x="3992166" y="3835524"/>
            <a:ext cx="2160240" cy="179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GB" sz="1050" dirty="0">
              <a:solidFill>
                <a:srgbClr val="009900"/>
              </a:solidFill>
              <a:latin typeface="Arial" charset="0"/>
            </a:endParaRPr>
          </a:p>
          <a:p>
            <a:pPr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sz="1800" dirty="0">
                <a:solidFill>
                  <a:srgbClr val="009900"/>
                </a:solidFill>
                <a:latin typeface="Arial" charset="0"/>
              </a:rPr>
              <a:t>Geschichte</a:t>
            </a:r>
          </a:p>
          <a:p>
            <a:pPr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sz="1800" dirty="0" err="1">
                <a:solidFill>
                  <a:srgbClr val="009900"/>
                </a:solidFill>
                <a:latin typeface="Arial" charset="0"/>
              </a:rPr>
              <a:t>Gk</a:t>
            </a:r>
            <a:r>
              <a:rPr lang="en-GB" sz="1800" dirty="0">
                <a:solidFill>
                  <a:srgbClr val="009900"/>
                </a:solidFill>
                <a:latin typeface="Arial" charset="0"/>
              </a:rPr>
              <a:t> u. </a:t>
            </a:r>
            <a:r>
              <a:rPr lang="en-GB" sz="1800" dirty="0" err="1">
                <a:solidFill>
                  <a:srgbClr val="009900"/>
                </a:solidFill>
                <a:latin typeface="Arial" charset="0"/>
              </a:rPr>
              <a:t>Ek</a:t>
            </a:r>
            <a:r>
              <a:rPr lang="en-GB" sz="1800" dirty="0">
                <a:solidFill>
                  <a:srgbClr val="009900"/>
                </a:solidFill>
                <a:latin typeface="Arial" charset="0"/>
              </a:rPr>
              <a:t> </a:t>
            </a:r>
            <a:endParaRPr lang="en-GB" sz="1100" dirty="0">
              <a:solidFill>
                <a:srgbClr val="FF0000"/>
              </a:solidFill>
              <a:latin typeface="Arial" charset="0"/>
            </a:endParaRPr>
          </a:p>
          <a:p>
            <a:pPr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sz="1800" dirty="0">
                <a:solidFill>
                  <a:srgbClr val="FF0000"/>
                </a:solidFill>
                <a:latin typeface="Arial" charset="0"/>
              </a:rPr>
              <a:t>BK </a:t>
            </a:r>
            <a:r>
              <a:rPr lang="en-GB" sz="1800" dirty="0" err="1">
                <a:solidFill>
                  <a:srgbClr val="FF0000"/>
                </a:solidFill>
                <a:latin typeface="Arial" charset="0"/>
              </a:rPr>
              <a:t>oder</a:t>
            </a:r>
            <a:r>
              <a:rPr lang="en-GB" sz="1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Arial" charset="0"/>
              </a:rPr>
              <a:t>Musik</a:t>
            </a:r>
            <a:endParaRPr lang="en-GB" sz="1100" dirty="0">
              <a:solidFill>
                <a:srgbClr val="FF0000"/>
              </a:solidFill>
              <a:latin typeface="Arial" charset="0"/>
            </a:endParaRPr>
          </a:p>
          <a:p>
            <a:pPr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sz="1800" dirty="0">
                <a:solidFill>
                  <a:srgbClr val="009900"/>
                </a:solidFill>
                <a:latin typeface="Arial" charset="0"/>
              </a:rPr>
              <a:t>Religion </a:t>
            </a:r>
            <a:r>
              <a:rPr lang="en-GB" sz="1800" dirty="0" err="1">
                <a:solidFill>
                  <a:srgbClr val="009900"/>
                </a:solidFill>
                <a:latin typeface="Arial" charset="0"/>
              </a:rPr>
              <a:t>oder</a:t>
            </a:r>
            <a:r>
              <a:rPr lang="en-GB" sz="1800" dirty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GB" sz="1800" dirty="0" err="1">
                <a:solidFill>
                  <a:srgbClr val="009900"/>
                </a:solidFill>
                <a:latin typeface="Arial" charset="0"/>
              </a:rPr>
              <a:t>Ethik</a:t>
            </a:r>
            <a:endParaRPr lang="en-GB" sz="900" dirty="0">
              <a:solidFill>
                <a:srgbClr val="009900"/>
              </a:solidFill>
              <a:latin typeface="Arial" charset="0"/>
            </a:endParaRPr>
          </a:p>
          <a:p>
            <a:pPr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sz="1800" dirty="0">
                <a:solidFill>
                  <a:schemeClr val="tx1"/>
                </a:solidFill>
                <a:latin typeface="Arial" charset="0"/>
              </a:rPr>
              <a:t>Sport</a:t>
            </a:r>
          </a:p>
          <a:p>
            <a:pPr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GB" sz="1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7304534" y="1963316"/>
            <a:ext cx="2232248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Arial" charset="0"/>
              </a:rPr>
              <a:t>2 </a:t>
            </a:r>
            <a:r>
              <a:rPr lang="en-GB" sz="1800" dirty="0">
                <a:solidFill>
                  <a:srgbClr val="FF0000"/>
                </a:solidFill>
                <a:latin typeface="Arial" charset="0"/>
              </a:rPr>
              <a:t>FS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Arial" charset="0"/>
              </a:rPr>
              <a:t>oder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 2 </a:t>
            </a:r>
            <a:r>
              <a:rPr lang="en-GB" sz="1800" dirty="0">
                <a:solidFill>
                  <a:srgbClr val="0000FF"/>
                </a:solidFill>
                <a:latin typeface="Arial" charset="0"/>
              </a:rPr>
              <a:t>NW </a:t>
            </a:r>
            <a:r>
              <a:rPr lang="en-GB" sz="1800" dirty="0">
                <a:solidFill>
                  <a:srgbClr val="000000"/>
                </a:solidFill>
                <a:latin typeface="Arial" charset="0"/>
              </a:rPr>
              <a:t>?</a:t>
            </a:r>
          </a:p>
          <a:p>
            <a:pPr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>
                <a:solidFill>
                  <a:srgbClr val="000000"/>
                </a:solidFill>
                <a:latin typeface="Arial" charset="0"/>
                <a:sym typeface="Wingdings"/>
              </a:rPr>
              <a:t> </a:t>
            </a:r>
            <a:r>
              <a:rPr lang="en-GB" sz="1800" dirty="0">
                <a:solidFill>
                  <a:srgbClr val="FF0000"/>
                </a:solidFill>
                <a:latin typeface="Arial" charset="0"/>
                <a:sym typeface="Wingdings"/>
              </a:rPr>
              <a:t>E + F</a:t>
            </a:r>
            <a:endParaRPr lang="en-GB" sz="1800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3" name="Gerade Verbindung 2"/>
          <p:cNvCxnSpPr/>
          <p:nvPr/>
        </p:nvCxnSpPr>
        <p:spPr>
          <a:xfrm>
            <a:off x="7088510" y="1027212"/>
            <a:ext cx="0" cy="50405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7344816" y="1459260"/>
            <a:ext cx="2479998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b="1" dirty="0" err="1">
                <a:solidFill>
                  <a:schemeClr val="tx1"/>
                </a:solidFill>
                <a:latin typeface="Arial" charset="0"/>
              </a:rPr>
              <a:t>Zusatzbedingungen</a:t>
            </a:r>
            <a:endParaRPr lang="en-GB" sz="1100" b="1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9181" y="1944216"/>
            <a:ext cx="685673" cy="595164"/>
          </a:xfrm>
          <a:prstGeom prst="rect">
            <a:avLst/>
          </a:prstGeom>
        </p:spPr>
      </p:pic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7304534" y="2826972"/>
            <a:ext cx="2232248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>
                <a:solidFill>
                  <a:srgbClr val="FF0000"/>
                </a:solidFill>
                <a:latin typeface="Arial" charset="0"/>
              </a:rPr>
              <a:t>D 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und </a:t>
            </a:r>
            <a:r>
              <a:rPr lang="en-GB" sz="1800" dirty="0">
                <a:solidFill>
                  <a:srgbClr val="0000FF"/>
                </a:solidFill>
                <a:latin typeface="Arial" charset="0"/>
              </a:rPr>
              <a:t>M 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LF o. BF ? </a:t>
            </a:r>
          </a:p>
        </p:txBody>
      </p:sp>
      <p:pic>
        <p:nvPicPr>
          <p:cNvPr id="46" name="Bild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6782" y="2664296"/>
            <a:ext cx="685673" cy="595164"/>
          </a:xfrm>
          <a:prstGeom prst="rect">
            <a:avLst/>
          </a:prstGeom>
        </p:spPr>
      </p:pic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7304534" y="3464011"/>
            <a:ext cx="2520280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 err="1">
                <a:solidFill>
                  <a:srgbClr val="000000"/>
                </a:solidFill>
                <a:latin typeface="Arial" charset="0"/>
              </a:rPr>
              <a:t>Alle</a:t>
            </a:r>
            <a:r>
              <a:rPr lang="en-GB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Arial" charset="0"/>
              </a:rPr>
              <a:t>Aufga</a:t>
            </a:r>
            <a:r>
              <a:rPr lang="en-GB" sz="1800" dirty="0" err="1">
                <a:solidFill>
                  <a:srgbClr val="009900"/>
                </a:solidFill>
                <a:latin typeface="Arial" charset="0"/>
              </a:rPr>
              <a:t>benf</a:t>
            </a:r>
            <a:r>
              <a:rPr lang="en-GB" sz="1800" dirty="0" err="1">
                <a:solidFill>
                  <a:srgbClr val="0000FF"/>
                </a:solidFill>
                <a:latin typeface="Arial" charset="0"/>
              </a:rPr>
              <a:t>elder</a:t>
            </a:r>
            <a:r>
              <a:rPr lang="en-GB" sz="1800" dirty="0">
                <a:solidFill>
                  <a:srgbClr val="000000"/>
                </a:solidFill>
                <a:latin typeface="Arial" charset="0"/>
              </a:rPr>
              <a:t> in </a:t>
            </a:r>
            <a:r>
              <a:rPr lang="en-GB" sz="1800" dirty="0" err="1">
                <a:solidFill>
                  <a:srgbClr val="000000"/>
                </a:solidFill>
                <a:latin typeface="Arial" charset="0"/>
              </a:rPr>
              <a:t>Prüfungen</a:t>
            </a:r>
            <a:r>
              <a:rPr lang="en-GB" sz="1800" dirty="0">
                <a:solidFill>
                  <a:srgbClr val="000000"/>
                </a:solidFill>
                <a:latin typeface="Arial" charset="0"/>
              </a:rPr>
              <a:t>?</a:t>
            </a:r>
          </a:p>
          <a:p>
            <a:pPr marL="285750" indent="-285750"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0"/>
              <a:buChar char="à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>
                <a:solidFill>
                  <a:srgbClr val="000000"/>
                </a:solidFill>
                <a:latin typeface="Arial" charset="0"/>
                <a:sym typeface="Wingdings"/>
              </a:rPr>
              <a:t>mdl 1: </a:t>
            </a:r>
            <a:r>
              <a:rPr lang="en-GB" sz="1800" dirty="0" err="1">
                <a:solidFill>
                  <a:srgbClr val="0000FF"/>
                </a:solidFill>
                <a:latin typeface="Arial" charset="0"/>
                <a:sym typeface="Wingdings"/>
              </a:rPr>
              <a:t>Mathe</a:t>
            </a:r>
            <a:endParaRPr lang="en-GB" sz="1800" dirty="0">
              <a:solidFill>
                <a:srgbClr val="0000FF"/>
              </a:solidFill>
              <a:latin typeface="Arial" charset="0"/>
              <a:sym typeface="Wingdings"/>
            </a:endParaRPr>
          </a:p>
          <a:p>
            <a:pPr marL="285750" indent="-285750"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0"/>
              <a:buChar char="à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Arial" charset="0"/>
                <a:sym typeface="Wingdings"/>
              </a:rPr>
              <a:t>mdl 2: BLL in </a:t>
            </a:r>
            <a:r>
              <a:rPr lang="en-GB" sz="1800" dirty="0">
                <a:solidFill>
                  <a:srgbClr val="009900"/>
                </a:solidFill>
                <a:latin typeface="Arial" charset="0"/>
                <a:sym typeface="Wingdings"/>
              </a:rPr>
              <a:t>GW</a:t>
            </a:r>
            <a:endParaRPr lang="en-GB" sz="1800" dirty="0">
              <a:solidFill>
                <a:srgbClr val="009900"/>
              </a:solidFill>
              <a:latin typeface="Arial" charset="0"/>
            </a:endParaRPr>
          </a:p>
        </p:txBody>
      </p:sp>
      <p:pic>
        <p:nvPicPr>
          <p:cNvPr id="48" name="Bild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6782" y="3835524"/>
            <a:ext cx="685673" cy="595164"/>
          </a:xfrm>
          <a:prstGeom prst="rect">
            <a:avLst/>
          </a:prstGeom>
        </p:spPr>
      </p:pic>
      <p:sp>
        <p:nvSpPr>
          <p:cNvPr id="49" name="Rectangle 1"/>
          <p:cNvSpPr>
            <a:spLocks noChangeArrowheads="1"/>
          </p:cNvSpPr>
          <p:nvPr/>
        </p:nvSpPr>
        <p:spPr bwMode="auto">
          <a:xfrm>
            <a:off x="7304534" y="4843636"/>
            <a:ext cx="2664296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>
                <a:solidFill>
                  <a:srgbClr val="000000"/>
                </a:solidFill>
                <a:latin typeface="Arial" charset="0"/>
              </a:rPr>
              <a:t>∑ mind. 42 </a:t>
            </a:r>
            <a:r>
              <a:rPr lang="en-GB" sz="1800" dirty="0" err="1">
                <a:solidFill>
                  <a:srgbClr val="000000"/>
                </a:solidFill>
                <a:latin typeface="Arial" charset="0"/>
              </a:rPr>
              <a:t>Kurse</a:t>
            </a:r>
            <a:r>
              <a:rPr lang="en-GB" sz="1800" dirty="0">
                <a:solidFill>
                  <a:srgbClr val="000000"/>
                </a:solidFill>
                <a:latin typeface="Arial" charset="0"/>
              </a:rPr>
              <a:t>?</a:t>
            </a:r>
          </a:p>
          <a:p>
            <a:pPr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>
                <a:solidFill>
                  <a:srgbClr val="000000"/>
                </a:solidFill>
                <a:latin typeface="Arial" charset="0"/>
                <a:sym typeface="Wingdings"/>
              </a:rPr>
              <a:t> </a:t>
            </a:r>
            <a:r>
              <a:rPr lang="en-GB" sz="1800" dirty="0">
                <a:solidFill>
                  <a:srgbClr val="000000"/>
                </a:solidFill>
                <a:latin typeface="Arial" charset="0"/>
              </a:rPr>
              <a:t>12+28+2+2 = 44</a:t>
            </a:r>
            <a:endParaRPr lang="en-GB" sz="1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0" name="Bild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6782" y="4896544"/>
            <a:ext cx="685673" cy="595164"/>
          </a:xfrm>
          <a:prstGeom prst="rect">
            <a:avLst/>
          </a:prstGeom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3953576" y="1918425"/>
            <a:ext cx="2846902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>
                <a:solidFill>
                  <a:srgbClr val="FF0000"/>
                </a:solidFill>
                <a:latin typeface="Arial" charset="0"/>
              </a:rPr>
              <a:t>D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 und </a:t>
            </a:r>
            <a:r>
              <a:rPr lang="en-GB" sz="1800" dirty="0">
                <a:solidFill>
                  <a:srgbClr val="0000FF"/>
                </a:solidFill>
                <a:latin typeface="Arial" charset="0"/>
              </a:rPr>
              <a:t>M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 MUSS LF o. BF</a:t>
            </a:r>
          </a:p>
        </p:txBody>
      </p:sp>
      <p:sp>
        <p:nvSpPr>
          <p:cNvPr id="28" name="Rechteck 27"/>
          <p:cNvSpPr/>
          <p:nvPr/>
        </p:nvSpPr>
        <p:spPr>
          <a:xfrm>
            <a:off x="2191966" y="1996734"/>
            <a:ext cx="1467312" cy="309396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2191966" y="5979055"/>
            <a:ext cx="1467312" cy="309396"/>
          </a:xfrm>
          <a:prstGeom prst="rect">
            <a:avLst/>
          </a:prstGeom>
          <a:noFill/>
          <a:ln w="38100" cmpd="sng">
            <a:solidFill>
              <a:srgbClr val="009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247750" y="6832550"/>
            <a:ext cx="102568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1. </a:t>
            </a:r>
            <a:r>
              <a:rPr lang="en-GB" sz="1800" b="1" dirty="0" err="1">
                <a:solidFill>
                  <a:schemeClr val="tx1"/>
                </a:solidFill>
                <a:latin typeface="Arial" charset="0"/>
              </a:rPr>
              <a:t>Aufbau</a:t>
            </a: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 der </a:t>
            </a:r>
            <a:r>
              <a:rPr lang="en-GB" sz="1800" b="1" dirty="0" err="1">
                <a:solidFill>
                  <a:schemeClr val="tx1"/>
                </a:solidFill>
                <a:latin typeface="Arial" charset="0"/>
              </a:rPr>
              <a:t>Kursstufe</a:t>
            </a: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		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2.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Abitur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und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Gesamtqualifikation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        3.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Mündliches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Abitur</a:t>
            </a: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387584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9" grpId="0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  <a:p>
            <a:pPr algn="r"/>
            <a:endParaRPr lang="en-GB"/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247750" y="229748"/>
            <a:ext cx="9721080" cy="7254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dirty="0" err="1">
                <a:solidFill>
                  <a:schemeClr val="tx1"/>
                </a:solidFill>
                <a:latin typeface="Arial" charset="0"/>
              </a:rPr>
              <a:t>Belegungsbeispiel</a:t>
            </a:r>
            <a:r>
              <a:rPr lang="en-GB" sz="3600" b="1" dirty="0">
                <a:solidFill>
                  <a:schemeClr val="tx1"/>
                </a:solidFill>
                <a:latin typeface="Arial" charset="0"/>
              </a:rPr>
              <a:t> 3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500" b="1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35" name="Tabel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185423"/>
              </p:ext>
            </p:extLst>
          </p:nvPr>
        </p:nvGraphicFramePr>
        <p:xfrm>
          <a:off x="319758" y="883196"/>
          <a:ext cx="3600400" cy="538419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93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LF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5-stündig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 err="1">
                          <a:solidFill>
                            <a:srgbClr val="FF0000"/>
                          </a:solidFill>
                          <a:latin typeface="Arial" charset="0"/>
                        </a:rPr>
                        <a:t>Englisch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charset="0"/>
                      </a:endParaRPr>
                    </a:p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 err="1">
                          <a:solidFill>
                            <a:srgbClr val="0000FF"/>
                          </a:solidFill>
                          <a:latin typeface="Arial" charset="0"/>
                        </a:rPr>
                        <a:t>Chemie</a:t>
                      </a:r>
                      <a:endParaRPr lang="en-GB" sz="1800" b="1" dirty="0">
                        <a:solidFill>
                          <a:srgbClr val="0000FF"/>
                        </a:solidFill>
                        <a:latin typeface="Arial" charset="0"/>
                      </a:endParaRPr>
                    </a:p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 err="1">
                          <a:solidFill>
                            <a:srgbClr val="009900"/>
                          </a:solidFill>
                          <a:latin typeface="Arial" charset="0"/>
                        </a:rPr>
                        <a:t>Wirtschaft</a:t>
                      </a:r>
                      <a:endParaRPr lang="en-GB" sz="1800" b="1" dirty="0">
                        <a:solidFill>
                          <a:srgbClr val="009900"/>
                        </a:solidFill>
                        <a:latin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182"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BF </a:t>
                      </a:r>
                    </a:p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3-stündig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Arial" charset="0"/>
                        </a:rPr>
                        <a:t>Deutsch</a:t>
                      </a:r>
                    </a:p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 err="1">
                          <a:solidFill>
                            <a:srgbClr val="0000FF"/>
                          </a:solidFill>
                          <a:latin typeface="Arial" charset="0"/>
                        </a:rPr>
                        <a:t>Mathe</a:t>
                      </a:r>
                      <a:endParaRPr lang="en-GB" sz="1800" b="1" dirty="0">
                        <a:solidFill>
                          <a:srgbClr val="0000FF"/>
                        </a:solidFill>
                        <a:latin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182"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FS 1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endParaRPr lang="en-GB" sz="1800" b="1" dirty="0">
                        <a:solidFill>
                          <a:srgbClr val="000000"/>
                        </a:solidFill>
                        <a:latin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182"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FS 2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endParaRPr lang="en-GB" sz="1800" b="1" dirty="0">
                        <a:solidFill>
                          <a:srgbClr val="FF0000"/>
                        </a:solidFill>
                        <a:latin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182"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NW 1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endParaRPr lang="en-GB" sz="1800" b="1" dirty="0">
                        <a:solidFill>
                          <a:srgbClr val="0000FF"/>
                        </a:solidFill>
                        <a:latin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182"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NW 2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 err="1">
                          <a:solidFill>
                            <a:srgbClr val="0000FF"/>
                          </a:solidFill>
                          <a:latin typeface="Arial" charset="0"/>
                        </a:rPr>
                        <a:t>Physik</a:t>
                      </a:r>
                      <a:endParaRPr lang="en-GB" sz="1800" b="1" dirty="0">
                        <a:solidFill>
                          <a:srgbClr val="0000FF"/>
                        </a:solidFill>
                        <a:latin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5927"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BF </a:t>
                      </a:r>
                    </a:p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2-stündig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rgbClr val="009900"/>
                          </a:solidFill>
                          <a:latin typeface="Arial" charset="0"/>
                        </a:rPr>
                        <a:t>Geschichte</a:t>
                      </a:r>
                    </a:p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 err="1">
                          <a:solidFill>
                            <a:srgbClr val="009900"/>
                          </a:solidFill>
                          <a:latin typeface="Arial" charset="0"/>
                        </a:rPr>
                        <a:t>Gk</a:t>
                      </a:r>
                      <a:r>
                        <a:rPr lang="en-GB" sz="1800" b="1" dirty="0">
                          <a:solidFill>
                            <a:srgbClr val="009900"/>
                          </a:solidFill>
                          <a:latin typeface="Arial" charset="0"/>
                        </a:rPr>
                        <a:t> u. </a:t>
                      </a:r>
                      <a:r>
                        <a:rPr lang="en-GB" sz="1800" b="1" dirty="0" err="1">
                          <a:solidFill>
                            <a:srgbClr val="009900"/>
                          </a:solidFill>
                          <a:latin typeface="Arial" charset="0"/>
                        </a:rPr>
                        <a:t>Ek</a:t>
                      </a:r>
                      <a:r>
                        <a:rPr lang="en-GB" sz="1800" b="1" dirty="0">
                          <a:solidFill>
                            <a:srgbClr val="009900"/>
                          </a:solidFill>
                          <a:latin typeface="Arial" charset="0"/>
                        </a:rPr>
                        <a:t> (1+1)</a:t>
                      </a:r>
                    </a:p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Arial" charset="0"/>
                        </a:rPr>
                        <a:t>BK</a:t>
                      </a:r>
                    </a:p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rgbClr val="009900"/>
                          </a:solidFill>
                          <a:latin typeface="Arial" charset="0"/>
                        </a:rPr>
                        <a:t>Religion</a:t>
                      </a:r>
                    </a:p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Sport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305"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 err="1">
                          <a:solidFill>
                            <a:srgbClr val="000000"/>
                          </a:solidFill>
                          <a:latin typeface="Arial" charset="0"/>
                        </a:rPr>
                        <a:t>Wahlbereich</a:t>
                      </a:r>
                      <a:endParaRPr lang="en-GB" sz="1800" b="1" dirty="0">
                        <a:solidFill>
                          <a:srgbClr val="000000"/>
                        </a:solidFill>
                        <a:latin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endParaRPr lang="en-GB" sz="1800" b="1" dirty="0">
                        <a:solidFill>
                          <a:srgbClr val="0000FF"/>
                        </a:solidFill>
                        <a:latin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182"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BLL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endParaRPr lang="en-GB" sz="1800" b="1" dirty="0">
                        <a:solidFill>
                          <a:srgbClr val="009900"/>
                        </a:solidFill>
                        <a:latin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3920158" y="1027212"/>
            <a:ext cx="360040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84150">
              <a:lnSpc>
                <a:spcPct val="100000"/>
              </a:lnSpc>
              <a:tabLst>
                <a:tab pos="0" algn="l"/>
                <a:tab pos="35083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dirty="0">
                <a:solidFill>
                  <a:schemeClr val="tx1"/>
                </a:solidFill>
                <a:latin typeface="Arial" charset="0"/>
              </a:rPr>
              <a:t>2 LF </a:t>
            </a:r>
            <a:r>
              <a:rPr lang="en-GB" sz="1800" dirty="0" err="1">
                <a:solidFill>
                  <a:schemeClr val="tx1"/>
                </a:solidFill>
                <a:latin typeface="Arial" charset="0"/>
              </a:rPr>
              <a:t>aus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800" dirty="0">
                <a:solidFill>
                  <a:srgbClr val="FF0000"/>
                </a:solidFill>
                <a:latin typeface="Arial" charset="0"/>
              </a:rPr>
              <a:t>D</a:t>
            </a:r>
            <a:r>
              <a:rPr lang="en-GB" sz="18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GB" sz="1800" dirty="0">
                <a:solidFill>
                  <a:srgbClr val="0000FF"/>
                </a:solidFill>
                <a:latin typeface="Arial" charset="0"/>
              </a:rPr>
              <a:t>M</a:t>
            </a:r>
            <a:r>
              <a:rPr lang="en-GB" sz="18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GB" sz="1800" dirty="0">
                <a:solidFill>
                  <a:srgbClr val="FF0000"/>
                </a:solidFill>
                <a:latin typeface="Arial" charset="0"/>
              </a:rPr>
              <a:t>FS </a:t>
            </a:r>
            <a:r>
              <a:rPr lang="en-GB" sz="1800" dirty="0">
                <a:solidFill>
                  <a:srgbClr val="000000"/>
                </a:solidFill>
                <a:latin typeface="Arial" charset="0"/>
              </a:rPr>
              <a:t>o. </a:t>
            </a:r>
            <a:r>
              <a:rPr lang="en-GB" sz="1800" dirty="0">
                <a:solidFill>
                  <a:srgbClr val="0000FF"/>
                </a:solidFill>
                <a:latin typeface="Arial" charset="0"/>
              </a:rPr>
              <a:t>NW</a:t>
            </a:r>
            <a:endParaRPr lang="en-GB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8" name="Geschweifte Klammer rechts 37"/>
          <p:cNvSpPr/>
          <p:nvPr/>
        </p:nvSpPr>
        <p:spPr>
          <a:xfrm>
            <a:off x="3921650" y="971913"/>
            <a:ext cx="214532" cy="49844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3776142" y="3619500"/>
            <a:ext cx="1152128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Arial" charset="0"/>
              </a:rPr>
              <a:t>1 </a:t>
            </a:r>
            <a:r>
              <a:rPr lang="en-GB" sz="1800" dirty="0">
                <a:solidFill>
                  <a:srgbClr val="0000FF"/>
                </a:solidFill>
                <a:latin typeface="Arial" charset="0"/>
              </a:rPr>
              <a:t>NW</a:t>
            </a:r>
          </a:p>
        </p:txBody>
      </p:sp>
      <p:sp>
        <p:nvSpPr>
          <p:cNvPr id="42" name="Rechteck 41"/>
          <p:cNvSpPr/>
          <p:nvPr/>
        </p:nvSpPr>
        <p:spPr>
          <a:xfrm>
            <a:off x="3992166" y="3835524"/>
            <a:ext cx="2160240" cy="179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GB" sz="1050" dirty="0">
              <a:solidFill>
                <a:srgbClr val="009900"/>
              </a:solidFill>
              <a:latin typeface="Arial" charset="0"/>
            </a:endParaRPr>
          </a:p>
          <a:p>
            <a:pPr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sz="1800" dirty="0">
                <a:solidFill>
                  <a:srgbClr val="009900"/>
                </a:solidFill>
                <a:latin typeface="Arial" charset="0"/>
              </a:rPr>
              <a:t>Geschichte</a:t>
            </a:r>
          </a:p>
          <a:p>
            <a:pPr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sz="1800" dirty="0" err="1">
                <a:solidFill>
                  <a:srgbClr val="009900"/>
                </a:solidFill>
                <a:latin typeface="Arial" charset="0"/>
              </a:rPr>
              <a:t>Gk</a:t>
            </a:r>
            <a:r>
              <a:rPr lang="en-GB" sz="1800" dirty="0">
                <a:solidFill>
                  <a:srgbClr val="009900"/>
                </a:solidFill>
                <a:latin typeface="Arial" charset="0"/>
              </a:rPr>
              <a:t> u. </a:t>
            </a:r>
            <a:r>
              <a:rPr lang="en-GB" sz="1800" dirty="0" err="1">
                <a:solidFill>
                  <a:srgbClr val="009900"/>
                </a:solidFill>
                <a:latin typeface="Arial" charset="0"/>
              </a:rPr>
              <a:t>Ek</a:t>
            </a:r>
            <a:r>
              <a:rPr lang="en-GB" sz="1800" dirty="0">
                <a:solidFill>
                  <a:srgbClr val="009900"/>
                </a:solidFill>
                <a:latin typeface="Arial" charset="0"/>
              </a:rPr>
              <a:t> </a:t>
            </a:r>
            <a:endParaRPr lang="en-GB" sz="1100" dirty="0">
              <a:solidFill>
                <a:srgbClr val="FF0000"/>
              </a:solidFill>
              <a:latin typeface="Arial" charset="0"/>
            </a:endParaRPr>
          </a:p>
          <a:p>
            <a:pPr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sz="1800" dirty="0">
                <a:solidFill>
                  <a:srgbClr val="FF0000"/>
                </a:solidFill>
                <a:latin typeface="Arial" charset="0"/>
              </a:rPr>
              <a:t>BK </a:t>
            </a:r>
            <a:r>
              <a:rPr lang="en-GB" sz="1800" dirty="0" err="1">
                <a:solidFill>
                  <a:srgbClr val="FF0000"/>
                </a:solidFill>
                <a:latin typeface="Arial" charset="0"/>
              </a:rPr>
              <a:t>oder</a:t>
            </a:r>
            <a:r>
              <a:rPr lang="en-GB" sz="1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Arial" charset="0"/>
              </a:rPr>
              <a:t>Musik</a:t>
            </a:r>
            <a:endParaRPr lang="en-GB" sz="1100" dirty="0">
              <a:solidFill>
                <a:srgbClr val="FF0000"/>
              </a:solidFill>
              <a:latin typeface="Arial" charset="0"/>
            </a:endParaRPr>
          </a:p>
          <a:p>
            <a:pPr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sz="1800" dirty="0">
                <a:solidFill>
                  <a:srgbClr val="009900"/>
                </a:solidFill>
                <a:latin typeface="Arial" charset="0"/>
              </a:rPr>
              <a:t>Religion </a:t>
            </a:r>
            <a:r>
              <a:rPr lang="en-GB" sz="1800" dirty="0" err="1">
                <a:solidFill>
                  <a:srgbClr val="009900"/>
                </a:solidFill>
                <a:latin typeface="Arial" charset="0"/>
              </a:rPr>
              <a:t>oder</a:t>
            </a:r>
            <a:r>
              <a:rPr lang="en-GB" sz="1800" dirty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GB" sz="1800" dirty="0" err="1">
                <a:solidFill>
                  <a:srgbClr val="009900"/>
                </a:solidFill>
                <a:latin typeface="Arial" charset="0"/>
              </a:rPr>
              <a:t>Ethik</a:t>
            </a:r>
            <a:endParaRPr lang="en-GB" sz="900" dirty="0">
              <a:solidFill>
                <a:srgbClr val="009900"/>
              </a:solidFill>
              <a:latin typeface="Arial" charset="0"/>
            </a:endParaRPr>
          </a:p>
          <a:p>
            <a:pPr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sz="1800" dirty="0">
                <a:solidFill>
                  <a:schemeClr val="tx1"/>
                </a:solidFill>
                <a:latin typeface="Arial" charset="0"/>
              </a:rPr>
              <a:t>Sport</a:t>
            </a:r>
          </a:p>
          <a:p>
            <a:pPr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GB" sz="1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7304534" y="1963316"/>
            <a:ext cx="2232248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Arial" charset="0"/>
              </a:rPr>
              <a:t>2 </a:t>
            </a:r>
            <a:r>
              <a:rPr lang="en-GB" sz="1800" dirty="0">
                <a:solidFill>
                  <a:srgbClr val="FF0000"/>
                </a:solidFill>
                <a:latin typeface="Arial" charset="0"/>
              </a:rPr>
              <a:t>FS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Arial" charset="0"/>
              </a:rPr>
              <a:t>oder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 2 </a:t>
            </a:r>
            <a:r>
              <a:rPr lang="en-GB" sz="1800" dirty="0">
                <a:solidFill>
                  <a:srgbClr val="0000FF"/>
                </a:solidFill>
                <a:latin typeface="Arial" charset="0"/>
              </a:rPr>
              <a:t>NW </a:t>
            </a:r>
            <a:r>
              <a:rPr lang="en-GB" sz="1800" dirty="0">
                <a:solidFill>
                  <a:srgbClr val="000000"/>
                </a:solidFill>
                <a:latin typeface="Arial" charset="0"/>
              </a:rPr>
              <a:t>?</a:t>
            </a:r>
          </a:p>
          <a:p>
            <a:pPr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>
                <a:solidFill>
                  <a:srgbClr val="000000"/>
                </a:solidFill>
                <a:latin typeface="Arial" charset="0"/>
                <a:sym typeface="Wingdings"/>
              </a:rPr>
              <a:t> </a:t>
            </a:r>
            <a:r>
              <a:rPr lang="en-GB" sz="1800" dirty="0" err="1">
                <a:solidFill>
                  <a:srgbClr val="0000FF"/>
                </a:solidFill>
                <a:latin typeface="Arial" charset="0"/>
                <a:sym typeface="Wingdings"/>
              </a:rPr>
              <a:t>Ch</a:t>
            </a:r>
            <a:r>
              <a:rPr lang="en-GB" sz="1800" dirty="0">
                <a:solidFill>
                  <a:srgbClr val="0000FF"/>
                </a:solidFill>
                <a:latin typeface="Arial" charset="0"/>
                <a:sym typeface="Wingdings"/>
              </a:rPr>
              <a:t> + </a:t>
            </a:r>
            <a:r>
              <a:rPr lang="en-GB" sz="1800" dirty="0" err="1">
                <a:solidFill>
                  <a:srgbClr val="0000FF"/>
                </a:solidFill>
                <a:latin typeface="Arial" charset="0"/>
                <a:sym typeface="Wingdings"/>
              </a:rPr>
              <a:t>Ph</a:t>
            </a:r>
            <a:endParaRPr lang="en-GB" sz="1800" dirty="0">
              <a:solidFill>
                <a:srgbClr val="0000FF"/>
              </a:solidFill>
              <a:latin typeface="Arial" charset="0"/>
            </a:endParaRPr>
          </a:p>
        </p:txBody>
      </p:sp>
      <p:cxnSp>
        <p:nvCxnSpPr>
          <p:cNvPr id="3" name="Gerade Verbindung 2"/>
          <p:cNvCxnSpPr/>
          <p:nvPr/>
        </p:nvCxnSpPr>
        <p:spPr>
          <a:xfrm>
            <a:off x="7088510" y="1027212"/>
            <a:ext cx="0" cy="50405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7344816" y="1459260"/>
            <a:ext cx="2479998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b="1" dirty="0" err="1">
                <a:solidFill>
                  <a:schemeClr val="tx1"/>
                </a:solidFill>
                <a:latin typeface="Arial" charset="0"/>
              </a:rPr>
              <a:t>Zusatzbedingungen</a:t>
            </a:r>
            <a:endParaRPr lang="en-GB" sz="1100" b="1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9181" y="1944216"/>
            <a:ext cx="685673" cy="595164"/>
          </a:xfrm>
          <a:prstGeom prst="rect">
            <a:avLst/>
          </a:prstGeom>
        </p:spPr>
      </p:pic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7304534" y="2826972"/>
            <a:ext cx="2520280" cy="17565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>
                <a:solidFill>
                  <a:srgbClr val="FF0000"/>
                </a:solidFill>
                <a:latin typeface="Arial" charset="0"/>
              </a:rPr>
              <a:t>D 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und </a:t>
            </a:r>
            <a:r>
              <a:rPr lang="en-GB" sz="1800" dirty="0">
                <a:solidFill>
                  <a:srgbClr val="0000FF"/>
                </a:solidFill>
                <a:latin typeface="Arial" charset="0"/>
              </a:rPr>
              <a:t>M 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LF o. BF ?</a:t>
            </a:r>
          </a:p>
          <a:p>
            <a:pPr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 err="1">
                <a:solidFill>
                  <a:schemeClr val="tx1"/>
                </a:solidFill>
                <a:latin typeface="Arial" charset="0"/>
                <a:sym typeface="Wingdings"/>
              </a:rPr>
              <a:t>Bestandteil</a:t>
            </a:r>
            <a:r>
              <a:rPr lang="en-GB" sz="1800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Arial" charset="0"/>
                <a:sym typeface="Wingdings"/>
              </a:rPr>
              <a:t>Prüfung</a:t>
            </a:r>
            <a:r>
              <a:rPr lang="en-GB" sz="1800" dirty="0">
                <a:solidFill>
                  <a:schemeClr val="tx1"/>
                </a:solidFill>
                <a:latin typeface="Arial" charset="0"/>
                <a:sym typeface="Wingdings"/>
              </a:rPr>
              <a:t>!</a:t>
            </a:r>
          </a:p>
          <a:p>
            <a:pPr marL="285750" indent="-285750"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0"/>
              <a:buChar char="à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>
                <a:solidFill>
                  <a:srgbClr val="000000"/>
                </a:solidFill>
                <a:latin typeface="Arial" charset="0"/>
                <a:sym typeface="Wingdings"/>
              </a:rPr>
              <a:t>mdl 1: </a:t>
            </a:r>
            <a:r>
              <a:rPr lang="en-GB" sz="1800" dirty="0">
                <a:solidFill>
                  <a:srgbClr val="FF0000"/>
                </a:solidFill>
                <a:latin typeface="Arial" charset="0"/>
                <a:sym typeface="Wingdings"/>
              </a:rPr>
              <a:t>Deutsch</a:t>
            </a:r>
          </a:p>
          <a:p>
            <a:pPr marL="285750" indent="-285750"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0"/>
              <a:buChar char="à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Arial" charset="0"/>
                <a:sym typeface="Wingdings"/>
              </a:rPr>
              <a:t>mdl 2: </a:t>
            </a:r>
            <a:r>
              <a:rPr lang="en-GB" sz="1800" dirty="0" err="1">
                <a:solidFill>
                  <a:srgbClr val="0000FF"/>
                </a:solidFill>
                <a:latin typeface="Arial" charset="0"/>
                <a:sym typeface="Wingdings"/>
              </a:rPr>
              <a:t>Mathe</a:t>
            </a:r>
            <a:endParaRPr lang="en-GB" sz="1800" dirty="0">
              <a:solidFill>
                <a:srgbClr val="0000FF"/>
              </a:solidFill>
              <a:latin typeface="Arial" charset="0"/>
              <a:sym typeface="Wingdings"/>
            </a:endParaRPr>
          </a:p>
          <a:p>
            <a:pPr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800" dirty="0">
              <a:solidFill>
                <a:schemeClr val="tx1"/>
              </a:solidFill>
              <a:latin typeface="Arial" charset="0"/>
              <a:sym typeface="Wingdings"/>
            </a:endParaRPr>
          </a:p>
          <a:p>
            <a:pPr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pic>
        <p:nvPicPr>
          <p:cNvPr id="46" name="Bild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399" y="3043436"/>
            <a:ext cx="685673" cy="595164"/>
          </a:xfrm>
          <a:prstGeom prst="rect">
            <a:avLst/>
          </a:prstGeom>
        </p:spPr>
      </p:pic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7304534" y="4123116"/>
            <a:ext cx="2232248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 err="1">
                <a:solidFill>
                  <a:srgbClr val="000000"/>
                </a:solidFill>
                <a:latin typeface="Arial" charset="0"/>
              </a:rPr>
              <a:t>Alle</a:t>
            </a:r>
            <a:r>
              <a:rPr lang="en-GB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Arial" charset="0"/>
              </a:rPr>
              <a:t>Aufga</a:t>
            </a:r>
            <a:r>
              <a:rPr lang="en-GB" sz="1800" dirty="0" err="1">
                <a:solidFill>
                  <a:srgbClr val="009900"/>
                </a:solidFill>
                <a:latin typeface="Arial" charset="0"/>
              </a:rPr>
              <a:t>benf</a:t>
            </a:r>
            <a:r>
              <a:rPr lang="en-GB" sz="1800" dirty="0" err="1">
                <a:solidFill>
                  <a:srgbClr val="0000FF"/>
                </a:solidFill>
                <a:latin typeface="Arial" charset="0"/>
              </a:rPr>
              <a:t>elder</a:t>
            </a:r>
            <a:r>
              <a:rPr lang="en-GB" sz="1800" dirty="0">
                <a:solidFill>
                  <a:srgbClr val="000000"/>
                </a:solidFill>
                <a:latin typeface="Arial" charset="0"/>
              </a:rPr>
              <a:t> in </a:t>
            </a:r>
            <a:r>
              <a:rPr lang="en-GB" sz="1800" dirty="0" err="1">
                <a:solidFill>
                  <a:srgbClr val="000000"/>
                </a:solidFill>
                <a:latin typeface="Arial" charset="0"/>
              </a:rPr>
              <a:t>Prüfungen</a:t>
            </a:r>
            <a:r>
              <a:rPr lang="en-GB" sz="1800" dirty="0">
                <a:solidFill>
                  <a:srgbClr val="000000"/>
                </a:solidFill>
                <a:latin typeface="Arial" charset="0"/>
              </a:rPr>
              <a:t>?</a:t>
            </a:r>
          </a:p>
        </p:txBody>
      </p:sp>
      <p:pic>
        <p:nvPicPr>
          <p:cNvPr id="48" name="Bild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6782" y="4104456"/>
            <a:ext cx="685673" cy="595164"/>
          </a:xfrm>
          <a:prstGeom prst="rect">
            <a:avLst/>
          </a:prstGeom>
        </p:spPr>
      </p:pic>
      <p:sp>
        <p:nvSpPr>
          <p:cNvPr id="49" name="Rectangle 1"/>
          <p:cNvSpPr>
            <a:spLocks noChangeArrowheads="1"/>
          </p:cNvSpPr>
          <p:nvPr/>
        </p:nvSpPr>
        <p:spPr bwMode="auto">
          <a:xfrm>
            <a:off x="7304534" y="4915204"/>
            <a:ext cx="2664296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>
                <a:solidFill>
                  <a:srgbClr val="000000"/>
                </a:solidFill>
                <a:latin typeface="Arial" charset="0"/>
              </a:rPr>
              <a:t>∑ mind. 42 </a:t>
            </a:r>
            <a:r>
              <a:rPr lang="en-GB" sz="1800" dirty="0" err="1">
                <a:solidFill>
                  <a:srgbClr val="000000"/>
                </a:solidFill>
                <a:latin typeface="Arial" charset="0"/>
              </a:rPr>
              <a:t>Kurse</a:t>
            </a:r>
            <a:r>
              <a:rPr lang="en-GB" sz="1800" dirty="0">
                <a:solidFill>
                  <a:srgbClr val="000000"/>
                </a:solidFill>
                <a:latin typeface="Arial" charset="0"/>
              </a:rPr>
              <a:t>?</a:t>
            </a:r>
          </a:p>
          <a:p>
            <a:pPr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>
                <a:solidFill>
                  <a:srgbClr val="000000"/>
                </a:solidFill>
                <a:latin typeface="Arial" charset="0"/>
                <a:sym typeface="Wingdings"/>
              </a:rPr>
              <a:t> </a:t>
            </a:r>
            <a:r>
              <a:rPr lang="en-GB" sz="1800" dirty="0">
                <a:solidFill>
                  <a:srgbClr val="000000"/>
                </a:solidFill>
                <a:latin typeface="Arial" charset="0"/>
              </a:rPr>
              <a:t>12+30 = 42</a:t>
            </a:r>
            <a:endParaRPr lang="en-GB" sz="1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0" name="Bild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6782" y="4968552"/>
            <a:ext cx="685673" cy="595164"/>
          </a:xfrm>
          <a:prstGeom prst="rect">
            <a:avLst/>
          </a:prstGeom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3953576" y="1951843"/>
            <a:ext cx="2846902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>
                <a:solidFill>
                  <a:srgbClr val="FF0000"/>
                </a:solidFill>
                <a:latin typeface="Arial" charset="0"/>
              </a:rPr>
              <a:t>D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 und </a:t>
            </a:r>
            <a:r>
              <a:rPr lang="en-GB" sz="1800" dirty="0">
                <a:solidFill>
                  <a:srgbClr val="0000FF"/>
                </a:solidFill>
                <a:latin typeface="Arial" charset="0"/>
              </a:rPr>
              <a:t>M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 MUSS LF o. BF</a:t>
            </a:r>
          </a:p>
        </p:txBody>
      </p:sp>
      <p:sp>
        <p:nvSpPr>
          <p:cNvPr id="28" name="Rechteck 27"/>
          <p:cNvSpPr/>
          <p:nvPr/>
        </p:nvSpPr>
        <p:spPr>
          <a:xfrm>
            <a:off x="2191966" y="2138700"/>
            <a:ext cx="1467312" cy="2446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2191966" y="1874599"/>
            <a:ext cx="1467312" cy="23738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0000FF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4064174" y="1303707"/>
            <a:ext cx="2808312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 err="1">
                <a:solidFill>
                  <a:schemeClr val="tx1"/>
                </a:solidFill>
                <a:latin typeface="Arial" charset="0"/>
              </a:rPr>
              <a:t>Wenn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Arial" charset="0"/>
              </a:rPr>
              <a:t>kein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800" dirty="0">
                <a:solidFill>
                  <a:srgbClr val="FF0000"/>
                </a:solidFill>
                <a:latin typeface="Arial" charset="0"/>
              </a:rPr>
              <a:t>D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Arial" charset="0"/>
              </a:rPr>
              <a:t>oder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800" dirty="0">
                <a:solidFill>
                  <a:srgbClr val="0000FF"/>
                </a:solidFill>
                <a:latin typeface="Arial" charset="0"/>
              </a:rPr>
              <a:t>M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Arial" charset="0"/>
              </a:rPr>
              <a:t>als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 LF, </a:t>
            </a:r>
            <a:r>
              <a:rPr lang="en-GB" sz="1800" dirty="0" err="1">
                <a:solidFill>
                  <a:schemeClr val="tx1"/>
                </a:solidFill>
                <a:latin typeface="Arial" charset="0"/>
              </a:rPr>
              <a:t>dann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800" dirty="0">
                <a:solidFill>
                  <a:srgbClr val="009900"/>
                </a:solidFill>
                <a:latin typeface="Arial" charset="0"/>
              </a:rPr>
              <a:t>GW </a:t>
            </a:r>
            <a:r>
              <a:rPr lang="en-GB" sz="1800" dirty="0" err="1">
                <a:solidFill>
                  <a:schemeClr val="tx1"/>
                </a:solidFill>
                <a:latin typeface="Arial" charset="0"/>
              </a:rPr>
              <a:t>ein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 MUSS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247750" y="6832550"/>
            <a:ext cx="102568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1. </a:t>
            </a:r>
            <a:r>
              <a:rPr lang="en-GB" sz="1800" b="1" dirty="0" err="1">
                <a:solidFill>
                  <a:schemeClr val="tx1"/>
                </a:solidFill>
                <a:latin typeface="Arial" charset="0"/>
              </a:rPr>
              <a:t>Aufbau</a:t>
            </a: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 der </a:t>
            </a:r>
            <a:r>
              <a:rPr lang="en-GB" sz="1800" b="1" dirty="0" err="1">
                <a:solidFill>
                  <a:schemeClr val="tx1"/>
                </a:solidFill>
                <a:latin typeface="Arial" charset="0"/>
              </a:rPr>
              <a:t>Kursstufe</a:t>
            </a: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		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2.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Abitur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und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Gesamtqualifikation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        3.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Mündliches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Abitur</a:t>
            </a: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49315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7" grpId="0"/>
      <p:bldP spid="49" grpId="0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247750" y="229748"/>
            <a:ext cx="9721080" cy="7254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dirty="0" err="1">
                <a:solidFill>
                  <a:schemeClr val="tx1"/>
                </a:solidFill>
                <a:latin typeface="Arial" charset="0"/>
              </a:rPr>
              <a:t>Belegungsbeispiel</a:t>
            </a:r>
            <a:r>
              <a:rPr lang="en-GB" sz="36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sz="3600" b="1" dirty="0">
                <a:solidFill>
                  <a:schemeClr val="tx1"/>
                </a:solidFill>
                <a:latin typeface="Arial" charset="0"/>
              </a:rPr>
              <a:t>- </a:t>
            </a:r>
            <a:r>
              <a:rPr lang="de-DE" sz="3600" b="1" dirty="0">
                <a:solidFill>
                  <a:srgbClr val="FF0000"/>
                </a:solidFill>
                <a:latin typeface="Arial" charset="0"/>
              </a:rPr>
              <a:t>FALSCH</a:t>
            </a:r>
            <a:endParaRPr lang="en-GB" sz="3600" b="1" dirty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500" b="1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35" name="Tabel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888337"/>
              </p:ext>
            </p:extLst>
          </p:nvPr>
        </p:nvGraphicFramePr>
        <p:xfrm>
          <a:off x="319758" y="883196"/>
          <a:ext cx="3600400" cy="565851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93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LF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5-stündig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 err="1">
                          <a:solidFill>
                            <a:srgbClr val="0000FF"/>
                          </a:solidFill>
                          <a:latin typeface="Arial" charset="0"/>
                        </a:rPr>
                        <a:t>Biologie</a:t>
                      </a:r>
                      <a:endParaRPr lang="en-GB" sz="1800" b="1" dirty="0">
                        <a:solidFill>
                          <a:srgbClr val="0000FF"/>
                        </a:solidFill>
                        <a:latin typeface="Arial" charset="0"/>
                      </a:endParaRPr>
                    </a:p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 err="1">
                          <a:solidFill>
                            <a:srgbClr val="FF0000"/>
                          </a:solidFill>
                          <a:latin typeface="Arial" charset="0"/>
                        </a:rPr>
                        <a:t>Englisch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charset="0"/>
                      </a:endParaRPr>
                    </a:p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charset="0"/>
                        </a:rPr>
                        <a:t>Sport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182"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BF </a:t>
                      </a:r>
                    </a:p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3-stündig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Arial" charset="0"/>
                        </a:rPr>
                        <a:t>Deutsch</a:t>
                      </a:r>
                    </a:p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 err="1">
                          <a:solidFill>
                            <a:srgbClr val="0000FF"/>
                          </a:solidFill>
                          <a:latin typeface="Arial" charset="0"/>
                        </a:rPr>
                        <a:t>Mathe</a:t>
                      </a:r>
                      <a:endParaRPr lang="en-GB" sz="1800" b="1" dirty="0">
                        <a:solidFill>
                          <a:srgbClr val="0000FF"/>
                        </a:solidFill>
                        <a:latin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182"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FS 1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endParaRPr lang="en-GB" sz="1800" b="1" dirty="0">
                        <a:solidFill>
                          <a:srgbClr val="FF0000"/>
                        </a:solidFill>
                        <a:latin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182"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FS 2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endParaRPr lang="en-GB" sz="1800" b="1" dirty="0">
                        <a:solidFill>
                          <a:srgbClr val="FF0000"/>
                        </a:solidFill>
                        <a:latin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182"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NW 1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endParaRPr lang="en-GB" sz="1800" b="1" dirty="0">
                        <a:solidFill>
                          <a:srgbClr val="0000FF"/>
                        </a:solidFill>
                        <a:latin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182"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NW 2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endParaRPr lang="en-GB" sz="1800" b="1" dirty="0">
                        <a:solidFill>
                          <a:srgbClr val="0000FF"/>
                        </a:solidFill>
                        <a:latin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5927"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BF </a:t>
                      </a:r>
                    </a:p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2-stündig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endParaRPr lang="en-GB" sz="1800" b="1" dirty="0">
                        <a:solidFill>
                          <a:srgbClr val="009900"/>
                        </a:solidFill>
                        <a:latin typeface="Arial" charset="0"/>
                      </a:endParaRPr>
                    </a:p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endParaRPr lang="en-GB" sz="1800" b="1" dirty="0">
                        <a:solidFill>
                          <a:srgbClr val="009900"/>
                        </a:solidFill>
                        <a:latin typeface="Arial" charset="0"/>
                      </a:endParaRPr>
                    </a:p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endParaRPr lang="en-GB" sz="1800" b="1" dirty="0">
                        <a:solidFill>
                          <a:srgbClr val="009900"/>
                        </a:solidFill>
                        <a:latin typeface="Arial" charset="0"/>
                      </a:endParaRPr>
                    </a:p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endParaRPr lang="en-GB" sz="1800" b="1" dirty="0">
                        <a:solidFill>
                          <a:srgbClr val="009900"/>
                        </a:solidFill>
                        <a:latin typeface="Arial" charset="0"/>
                      </a:endParaRPr>
                    </a:p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endParaRPr lang="en-GB" sz="1800" b="1" dirty="0">
                        <a:solidFill>
                          <a:srgbClr val="009900"/>
                        </a:solidFill>
                        <a:latin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305"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 err="1">
                          <a:solidFill>
                            <a:srgbClr val="000000"/>
                          </a:solidFill>
                          <a:latin typeface="Arial" charset="0"/>
                        </a:rPr>
                        <a:t>Wahlbereich</a:t>
                      </a:r>
                      <a:endParaRPr lang="en-GB" sz="1800" b="1" dirty="0">
                        <a:solidFill>
                          <a:srgbClr val="000000"/>
                        </a:solidFill>
                        <a:latin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endParaRPr lang="en-GB" sz="1800" b="1" dirty="0">
                        <a:solidFill>
                          <a:srgbClr val="0000FF"/>
                        </a:solidFill>
                        <a:latin typeface="Arial" charset="0"/>
                      </a:endParaRPr>
                    </a:p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endParaRPr lang="en-GB" sz="1800" b="1" dirty="0">
                        <a:solidFill>
                          <a:srgbClr val="0000FF"/>
                        </a:solidFill>
                        <a:latin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182"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BLL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endParaRPr lang="en-GB" sz="1800" b="1" dirty="0">
                        <a:solidFill>
                          <a:srgbClr val="0000FF"/>
                        </a:solidFill>
                        <a:latin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3920158" y="1027212"/>
            <a:ext cx="360040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84150">
              <a:lnSpc>
                <a:spcPct val="100000"/>
              </a:lnSpc>
              <a:tabLst>
                <a:tab pos="0" algn="l"/>
                <a:tab pos="35083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dirty="0">
                <a:solidFill>
                  <a:schemeClr val="tx1"/>
                </a:solidFill>
                <a:latin typeface="Arial" charset="0"/>
              </a:rPr>
              <a:t>2 LF </a:t>
            </a:r>
            <a:r>
              <a:rPr lang="en-GB" sz="1800" dirty="0" err="1">
                <a:solidFill>
                  <a:schemeClr val="tx1"/>
                </a:solidFill>
                <a:latin typeface="Arial" charset="0"/>
              </a:rPr>
              <a:t>aus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800" dirty="0">
                <a:solidFill>
                  <a:srgbClr val="FF0000"/>
                </a:solidFill>
                <a:latin typeface="Arial" charset="0"/>
              </a:rPr>
              <a:t>D</a:t>
            </a:r>
            <a:r>
              <a:rPr lang="en-GB" sz="18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GB" sz="1800" dirty="0">
                <a:solidFill>
                  <a:srgbClr val="0000FF"/>
                </a:solidFill>
                <a:latin typeface="Arial" charset="0"/>
              </a:rPr>
              <a:t>M</a:t>
            </a:r>
            <a:r>
              <a:rPr lang="en-GB" sz="18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GB" sz="1800" dirty="0">
                <a:solidFill>
                  <a:srgbClr val="FF0000"/>
                </a:solidFill>
                <a:latin typeface="Arial" charset="0"/>
              </a:rPr>
              <a:t>FS </a:t>
            </a:r>
            <a:r>
              <a:rPr lang="en-GB" sz="1800" dirty="0">
                <a:solidFill>
                  <a:srgbClr val="000000"/>
                </a:solidFill>
                <a:latin typeface="Arial" charset="0"/>
              </a:rPr>
              <a:t>o. </a:t>
            </a:r>
            <a:r>
              <a:rPr lang="en-GB" sz="1800" dirty="0">
                <a:solidFill>
                  <a:srgbClr val="0000FF"/>
                </a:solidFill>
                <a:latin typeface="Arial" charset="0"/>
              </a:rPr>
              <a:t>NW</a:t>
            </a:r>
            <a:endParaRPr lang="en-GB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8" name="Geschweifte Klammer rechts 37"/>
          <p:cNvSpPr/>
          <p:nvPr/>
        </p:nvSpPr>
        <p:spPr>
          <a:xfrm>
            <a:off x="3921650" y="971913"/>
            <a:ext cx="214532" cy="49844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4640238" y="3043436"/>
            <a:ext cx="4680520" cy="1325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defTabSz="50077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 dirty="0" err="1">
                <a:solidFill>
                  <a:srgbClr val="000000"/>
                </a:solidFill>
                <a:latin typeface="Arial" charset="0"/>
              </a:rPr>
              <a:t>Alle</a:t>
            </a:r>
            <a:r>
              <a:rPr lang="en-GB" sz="4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Arial" charset="0"/>
              </a:rPr>
              <a:t>Aufga</a:t>
            </a:r>
            <a:r>
              <a:rPr lang="en-GB" sz="4000" dirty="0" err="1">
                <a:solidFill>
                  <a:srgbClr val="009900"/>
                </a:solidFill>
                <a:latin typeface="Arial" charset="0"/>
              </a:rPr>
              <a:t>benf</a:t>
            </a:r>
            <a:r>
              <a:rPr lang="en-GB" sz="4000" dirty="0" err="1">
                <a:solidFill>
                  <a:srgbClr val="0000FF"/>
                </a:solidFill>
                <a:latin typeface="Arial" charset="0"/>
              </a:rPr>
              <a:t>elder</a:t>
            </a:r>
            <a:r>
              <a:rPr lang="en-GB" sz="4000" dirty="0">
                <a:solidFill>
                  <a:srgbClr val="000000"/>
                </a:solidFill>
                <a:latin typeface="Arial" charset="0"/>
              </a:rPr>
              <a:t> in </a:t>
            </a:r>
            <a:r>
              <a:rPr lang="en-GB" sz="4000" dirty="0" err="1">
                <a:solidFill>
                  <a:srgbClr val="000000"/>
                </a:solidFill>
                <a:latin typeface="Arial" charset="0"/>
              </a:rPr>
              <a:t>Prüfungen</a:t>
            </a:r>
            <a:r>
              <a:rPr lang="en-GB" sz="4000" dirty="0">
                <a:solidFill>
                  <a:srgbClr val="000000"/>
                </a:solidFill>
                <a:latin typeface="Arial" charset="0"/>
              </a:rPr>
              <a:t>?</a:t>
            </a:r>
          </a:p>
        </p:txBody>
      </p:sp>
      <p:sp>
        <p:nvSpPr>
          <p:cNvPr id="29" name="Multiplizieren 28"/>
          <p:cNvSpPr/>
          <p:nvPr/>
        </p:nvSpPr>
        <p:spPr>
          <a:xfrm>
            <a:off x="5000278" y="1963316"/>
            <a:ext cx="3744416" cy="3456384"/>
          </a:xfrm>
          <a:prstGeom prst="mathMultiply">
            <a:avLst>
              <a:gd name="adj1" fmla="val 13898"/>
            </a:avLst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34" name="Multiplizieren 33"/>
          <p:cNvSpPr/>
          <p:nvPr/>
        </p:nvSpPr>
        <p:spPr>
          <a:xfrm>
            <a:off x="2119958" y="545037"/>
            <a:ext cx="1584176" cy="1584176"/>
          </a:xfrm>
          <a:prstGeom prst="mathMultiply">
            <a:avLst>
              <a:gd name="adj1" fmla="val 13898"/>
            </a:avLst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247750" y="6832550"/>
            <a:ext cx="102568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1. </a:t>
            </a:r>
            <a:r>
              <a:rPr lang="en-GB" sz="1800" b="1" dirty="0" err="1">
                <a:solidFill>
                  <a:schemeClr val="tx1"/>
                </a:solidFill>
                <a:latin typeface="Arial" charset="0"/>
              </a:rPr>
              <a:t>Aufbau</a:t>
            </a: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 der </a:t>
            </a:r>
            <a:r>
              <a:rPr lang="en-GB" sz="1800" b="1" dirty="0" err="1">
                <a:solidFill>
                  <a:schemeClr val="tx1"/>
                </a:solidFill>
                <a:latin typeface="Arial" charset="0"/>
              </a:rPr>
              <a:t>Kursstufe</a:t>
            </a: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		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2.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Abitur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und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Gesamtqualifikation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        3.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Mündliches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Abitur</a:t>
            </a: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10570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9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247750" y="153384"/>
            <a:ext cx="9721080" cy="7254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dirty="0">
                <a:solidFill>
                  <a:schemeClr val="tx1"/>
                </a:solidFill>
                <a:latin typeface="Arial" charset="0"/>
              </a:rPr>
              <a:t>LEITFADEN </a:t>
            </a:r>
            <a:r>
              <a:rPr lang="en-GB" sz="3600" b="1" dirty="0" err="1">
                <a:solidFill>
                  <a:schemeClr val="tx1"/>
                </a:solidFill>
                <a:latin typeface="Arial" charset="0"/>
              </a:rPr>
              <a:t>als</a:t>
            </a:r>
            <a:r>
              <a:rPr lang="en-GB" sz="36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Arial" charset="0"/>
              </a:rPr>
              <a:t>Hilfe</a:t>
            </a:r>
            <a:r>
              <a:rPr lang="en-GB" sz="3600" b="1" dirty="0">
                <a:solidFill>
                  <a:schemeClr val="tx1"/>
                </a:solidFill>
                <a:latin typeface="Arial" charset="0"/>
              </a:rPr>
              <a:t> (S. 10/11)</a:t>
            </a:r>
            <a:endParaRPr lang="en-GB" sz="3600" b="1" dirty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500" b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862" y="957703"/>
            <a:ext cx="7632848" cy="568613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47750" y="6832550"/>
            <a:ext cx="102568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1. </a:t>
            </a:r>
            <a:r>
              <a:rPr lang="en-GB" sz="1800" b="1" dirty="0" err="1">
                <a:solidFill>
                  <a:schemeClr val="tx1"/>
                </a:solidFill>
                <a:latin typeface="Arial" charset="0"/>
              </a:rPr>
              <a:t>Aufbau</a:t>
            </a: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 der </a:t>
            </a:r>
            <a:r>
              <a:rPr lang="en-GB" sz="1800" b="1" dirty="0" err="1">
                <a:solidFill>
                  <a:schemeClr val="tx1"/>
                </a:solidFill>
                <a:latin typeface="Arial" charset="0"/>
              </a:rPr>
              <a:t>Kursstufe</a:t>
            </a: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		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2.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Abitur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und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Gesamtqualifikation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        3.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Mündliches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Abitur</a:t>
            </a: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21118"/>
      </p:ext>
    </p:extLst>
  </p:cSld>
  <p:clrMapOvr>
    <a:masterClrMapping/>
  </p:clrMapOvr>
  <p:transition>
    <p:blind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  <a:p>
            <a:pPr algn="r"/>
            <a:endParaRPr lang="en-GB"/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823814" y="4782221"/>
            <a:ext cx="9073008" cy="92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80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dirty="0">
                <a:solidFill>
                  <a:schemeClr val="tx1"/>
                </a:solidFill>
                <a:latin typeface="Arial" charset="0"/>
                <a:sym typeface="Wingdings"/>
              </a:rPr>
              <a:t> </a:t>
            </a:r>
            <a:r>
              <a:rPr lang="en-GB" sz="3600" dirty="0" err="1">
                <a:solidFill>
                  <a:schemeClr val="tx1"/>
                </a:solidFill>
                <a:latin typeface="Arial" charset="0"/>
                <a:sym typeface="Wingdings"/>
              </a:rPr>
              <a:t>Diese</a:t>
            </a:r>
            <a:r>
              <a:rPr lang="en-GB" sz="3600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Arial" charset="0"/>
                <a:sym typeface="Wingdings"/>
              </a:rPr>
              <a:t>Noten</a:t>
            </a:r>
            <a:r>
              <a:rPr lang="en-GB" sz="3600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Arial" charset="0"/>
                <a:sym typeface="Wingdings"/>
              </a:rPr>
              <a:t>stehen</a:t>
            </a:r>
            <a:r>
              <a:rPr lang="en-GB" sz="3600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Arial" charset="0"/>
                <a:sym typeface="Wingdings"/>
              </a:rPr>
              <a:t>im</a:t>
            </a:r>
            <a:r>
              <a:rPr lang="en-GB" sz="3600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Arial" charset="0"/>
                <a:sym typeface="Wingdings"/>
              </a:rPr>
              <a:t>Abiturzeugnis</a:t>
            </a:r>
            <a:r>
              <a:rPr lang="en-GB" sz="3600" dirty="0">
                <a:solidFill>
                  <a:schemeClr val="tx1"/>
                </a:solidFill>
                <a:latin typeface="Arial" charset="0"/>
                <a:sym typeface="Wingdings"/>
              </a:rPr>
              <a:t>! </a:t>
            </a:r>
            <a:endParaRPr lang="en-GB" sz="3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47750" y="6832550"/>
            <a:ext cx="102568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1. </a:t>
            </a:r>
            <a:r>
              <a:rPr lang="en-GB" sz="1800" b="1" dirty="0" err="1">
                <a:solidFill>
                  <a:schemeClr val="tx1"/>
                </a:solidFill>
                <a:latin typeface="Arial" charset="0"/>
              </a:rPr>
              <a:t>Aufbau</a:t>
            </a: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 der </a:t>
            </a:r>
            <a:r>
              <a:rPr lang="en-GB" sz="1800" b="1" dirty="0" err="1">
                <a:solidFill>
                  <a:schemeClr val="tx1"/>
                </a:solidFill>
                <a:latin typeface="Arial" charset="0"/>
              </a:rPr>
              <a:t>Kursstufe</a:t>
            </a: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		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2.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Abitur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und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Gesamtqualifikation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        3.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Mündliches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Abitur</a:t>
            </a: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247750" y="229748"/>
            <a:ext cx="9865096" cy="7254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dirty="0" err="1">
                <a:solidFill>
                  <a:schemeClr val="tx1"/>
                </a:solidFill>
                <a:latin typeface="Arial" charset="0"/>
              </a:rPr>
              <a:t>Abgewählte</a:t>
            </a:r>
            <a:r>
              <a:rPr lang="en-GB" sz="36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Arial" charset="0"/>
              </a:rPr>
              <a:t>Fächer</a:t>
            </a:r>
            <a:r>
              <a:rPr lang="en-GB" sz="36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Arial" charset="0"/>
              </a:rPr>
              <a:t>Klasse</a:t>
            </a:r>
            <a:r>
              <a:rPr lang="en-GB" sz="3600" b="1" dirty="0">
                <a:solidFill>
                  <a:schemeClr val="tx1"/>
                </a:solidFill>
                <a:latin typeface="Arial" charset="0"/>
              </a:rPr>
              <a:t> 10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5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607790" y="1603276"/>
            <a:ext cx="9073008" cy="37878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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Abhängig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von der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Kurswahl</a:t>
            </a:r>
            <a:endParaRPr lang="en-GB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solidFill>
                <a:schemeClr val="tx1"/>
              </a:solidFill>
              <a:latin typeface="Arial" charset="0"/>
            </a:endParaRPr>
          </a:p>
          <a:p>
            <a:pPr marL="457200" indent="-457200">
              <a:lnSpc>
                <a:spcPct val="100000"/>
              </a:lnSpc>
              <a:buClr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chemeClr val="tx1"/>
                </a:solidFill>
                <a:latin typeface="Arial" charset="0"/>
              </a:rPr>
              <a:t>Ein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bis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zwei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Arial" charset="0"/>
              </a:rPr>
              <a:t>Fremdsprachen</a:t>
            </a:r>
            <a:endParaRPr lang="en-GB" dirty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solidFill>
                <a:srgbClr val="FF0000"/>
              </a:solidFill>
              <a:latin typeface="Arial" charset="0"/>
            </a:endParaRPr>
          </a:p>
          <a:p>
            <a:pPr marL="457200" indent="-457200">
              <a:lnSpc>
                <a:spcPct val="100000"/>
              </a:lnSpc>
              <a:buClr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chemeClr val="tx1"/>
                </a:solidFill>
                <a:latin typeface="Arial" charset="0"/>
              </a:rPr>
              <a:t>Ein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bis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zwei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rgbClr val="0000FF"/>
                </a:solidFill>
                <a:latin typeface="Arial" charset="0"/>
              </a:rPr>
              <a:t>Naturwissenschaften</a:t>
            </a:r>
            <a:endParaRPr lang="en-GB" dirty="0">
              <a:solidFill>
                <a:srgbClr val="0000FF"/>
              </a:solidFill>
              <a:latin typeface="Arial" charset="0"/>
            </a:endParaRPr>
          </a:p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solidFill>
                <a:srgbClr val="0000FF"/>
              </a:solidFill>
              <a:latin typeface="Arial" charset="0"/>
            </a:endParaRPr>
          </a:p>
          <a:p>
            <a:pPr marL="457200" indent="-457200">
              <a:lnSpc>
                <a:spcPct val="100000"/>
              </a:lnSpc>
              <a:buClr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chemeClr val="tx1"/>
                </a:solidFill>
                <a:latin typeface="Arial" charset="0"/>
              </a:rPr>
              <a:t>Entweder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Arial" charset="0"/>
              </a:rPr>
              <a:t>Musik</a:t>
            </a:r>
            <a:r>
              <a:rPr lang="en-GB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oder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Arial" charset="0"/>
              </a:rPr>
              <a:t>Bildende</a:t>
            </a:r>
            <a:r>
              <a:rPr lang="en-GB" dirty="0">
                <a:solidFill>
                  <a:srgbClr val="FF0000"/>
                </a:solidFill>
                <a:latin typeface="Arial" charset="0"/>
              </a:rPr>
              <a:t> Kunst</a:t>
            </a:r>
          </a:p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solidFill>
                <a:schemeClr val="tx1"/>
              </a:solidFill>
              <a:latin typeface="Arial" charset="0"/>
            </a:endParaRPr>
          </a:p>
          <a:p>
            <a:pPr marL="457200" indent="-457200">
              <a:lnSpc>
                <a:spcPct val="100000"/>
              </a:lnSpc>
              <a:buClr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chemeClr val="tx1"/>
                </a:solidFill>
                <a:latin typeface="Arial" charset="0"/>
              </a:rPr>
              <a:t>Profilfach</a:t>
            </a:r>
            <a:r>
              <a:rPr lang="en-GB" dirty="0">
                <a:solidFill>
                  <a:srgbClr val="FF0000"/>
                </a:solidFill>
                <a:latin typeface="Arial" charset="0"/>
              </a:rPr>
              <a:t> NWT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902297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sz="6800" b="1" dirty="0" err="1">
                <a:latin typeface="Arial" charset="0"/>
              </a:rPr>
              <a:t>Teil</a:t>
            </a:r>
            <a:r>
              <a:rPr lang="en-GB" sz="6800" b="1" dirty="0">
                <a:latin typeface="Arial" charset="0"/>
              </a:rPr>
              <a:t> 2</a:t>
            </a:r>
            <a:br>
              <a:rPr lang="en-GB" sz="6800" b="1" u="sng" dirty="0">
                <a:latin typeface="Arial" charset="0"/>
              </a:rPr>
            </a:br>
            <a:r>
              <a:rPr lang="en-GB" sz="6800" b="1" dirty="0" err="1">
                <a:latin typeface="Arial" charset="0"/>
              </a:rPr>
              <a:t>Abitur</a:t>
            </a:r>
            <a:r>
              <a:rPr lang="en-GB" sz="6800" b="1" dirty="0">
                <a:latin typeface="Arial" charset="0"/>
              </a:rPr>
              <a:t> und </a:t>
            </a:r>
            <a:r>
              <a:rPr lang="en-GB" sz="6800" b="1" dirty="0" err="1">
                <a:latin typeface="Arial" charset="0"/>
              </a:rPr>
              <a:t>Gesamtqualifikation</a:t>
            </a:r>
            <a:endParaRPr lang="en-GB" sz="6800" b="1" dirty="0">
              <a:latin typeface="Arial" charset="0"/>
            </a:endParaRP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  <a:p>
            <a:pPr algn="r"/>
            <a:endParaRPr lang="en-GB"/>
          </a:p>
        </p:txBody>
      </p:sp>
      <p:sp>
        <p:nvSpPr>
          <p:cNvPr id="5" name="Textfeld 4"/>
          <p:cNvSpPr txBox="1"/>
          <p:nvPr/>
        </p:nvSpPr>
        <p:spPr>
          <a:xfrm>
            <a:off x="247750" y="6832550"/>
            <a:ext cx="102568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1.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Aufbau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der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Kursstufe</a:t>
            </a: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		2. </a:t>
            </a:r>
            <a:r>
              <a:rPr lang="en-GB" sz="1800" b="1" dirty="0" err="1">
                <a:solidFill>
                  <a:schemeClr val="tx1"/>
                </a:solidFill>
                <a:latin typeface="Arial" charset="0"/>
              </a:rPr>
              <a:t>Abitur</a:t>
            </a: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 und </a:t>
            </a:r>
            <a:r>
              <a:rPr lang="en-GB" sz="1800" b="1" dirty="0" err="1">
                <a:solidFill>
                  <a:schemeClr val="tx1"/>
                </a:solidFill>
                <a:latin typeface="Arial" charset="0"/>
              </a:rPr>
              <a:t>Gesamtqualifikation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        3.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Mündliches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Abitur</a:t>
            </a: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53426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  <a:p>
            <a:pPr algn="r"/>
            <a:endParaRPr lang="en-GB"/>
          </a:p>
        </p:txBody>
      </p:sp>
      <p:sp>
        <p:nvSpPr>
          <p:cNvPr id="5" name="Textfeld 4"/>
          <p:cNvSpPr txBox="1"/>
          <p:nvPr/>
        </p:nvSpPr>
        <p:spPr>
          <a:xfrm>
            <a:off x="247750" y="6832550"/>
            <a:ext cx="102568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1.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Aufbau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der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Kursstufe</a:t>
            </a: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		2. </a:t>
            </a:r>
            <a:r>
              <a:rPr lang="en-GB" sz="1800" b="1" dirty="0" err="1">
                <a:solidFill>
                  <a:schemeClr val="tx1"/>
                </a:solidFill>
                <a:latin typeface="Arial" charset="0"/>
              </a:rPr>
              <a:t>Abitur</a:t>
            </a: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 und </a:t>
            </a:r>
            <a:r>
              <a:rPr lang="en-GB" sz="1800" b="1" dirty="0" err="1">
                <a:solidFill>
                  <a:schemeClr val="tx1"/>
                </a:solidFill>
                <a:latin typeface="Arial" charset="0"/>
              </a:rPr>
              <a:t>Gesamtqualifikation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        3.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Mündliches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Abitur</a:t>
            </a: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247750" y="1171228"/>
            <a:ext cx="9865096" cy="40956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chemeClr val="tx1"/>
                </a:solidFill>
                <a:latin typeface="Arial" charset="0"/>
              </a:rPr>
              <a:t>Die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Gesamtqualifikation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wird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aus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2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Blöcken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ermittelt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:</a:t>
            </a:r>
          </a:p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dirty="0">
              <a:solidFill>
                <a:schemeClr val="tx1"/>
              </a:solidFill>
              <a:latin typeface="Arial" charset="0"/>
            </a:endParaRPr>
          </a:p>
          <a:p>
            <a:pPr marL="457200" indent="-457200">
              <a:lnSpc>
                <a:spcPct val="100000"/>
              </a:lnSpc>
              <a:buClr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dirty="0">
                <a:solidFill>
                  <a:srgbClr val="FF0000"/>
                </a:solidFill>
                <a:latin typeface="Arial" charset="0"/>
              </a:rPr>
              <a:t>Block I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Arial" charset="0"/>
              </a:rPr>
              <a:t>(mind. 200 </a:t>
            </a:r>
            <a:r>
              <a:rPr lang="en-GB" sz="2000" dirty="0" err="1">
                <a:solidFill>
                  <a:schemeClr val="tx1"/>
                </a:solidFill>
                <a:latin typeface="Arial" charset="0"/>
              </a:rPr>
              <a:t>Punkte</a:t>
            </a:r>
            <a:r>
              <a:rPr lang="en-GB" sz="2000" dirty="0">
                <a:solidFill>
                  <a:schemeClr val="tx1"/>
                </a:solidFill>
                <a:latin typeface="Arial" charset="0"/>
              </a:rPr>
              <a:t>, max. 600 </a:t>
            </a:r>
            <a:r>
              <a:rPr lang="en-GB" sz="2000" dirty="0" err="1">
                <a:solidFill>
                  <a:schemeClr val="tx1"/>
                </a:solidFill>
                <a:latin typeface="Arial" charset="0"/>
              </a:rPr>
              <a:t>Punkte</a:t>
            </a:r>
            <a:r>
              <a:rPr lang="en-GB" sz="2000" dirty="0">
                <a:solidFill>
                  <a:schemeClr val="tx1"/>
                </a:solidFill>
                <a:latin typeface="Arial" charset="0"/>
              </a:rPr>
              <a:t>)</a:t>
            </a:r>
          </a:p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chemeClr val="tx1"/>
                </a:solidFill>
                <a:latin typeface="Arial" charset="0"/>
              </a:rPr>
              <a:t>	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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Leistungen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der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Kurse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in den 4 HJ </a:t>
            </a:r>
          </a:p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	    (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Anrechnung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von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genau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40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Kursen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) </a:t>
            </a:r>
            <a:endParaRPr lang="en-GB" sz="160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solidFill>
                <a:schemeClr val="tx1"/>
              </a:solidFill>
              <a:latin typeface="Arial" charset="0"/>
            </a:endParaRPr>
          </a:p>
          <a:p>
            <a:pPr marL="457200" indent="-457200">
              <a:lnSpc>
                <a:spcPct val="100000"/>
              </a:lnSpc>
              <a:buClr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dirty="0">
                <a:solidFill>
                  <a:srgbClr val="FF0000"/>
                </a:solidFill>
                <a:latin typeface="Arial" charset="0"/>
              </a:rPr>
              <a:t>Block II</a:t>
            </a:r>
            <a:r>
              <a:rPr lang="en-GB" sz="3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Arial" charset="0"/>
              </a:rPr>
              <a:t>(mind. 100 </a:t>
            </a:r>
            <a:r>
              <a:rPr lang="en-GB" sz="2000" dirty="0" err="1">
                <a:solidFill>
                  <a:schemeClr val="tx1"/>
                </a:solidFill>
                <a:latin typeface="Arial" charset="0"/>
              </a:rPr>
              <a:t>Punkte</a:t>
            </a:r>
            <a:r>
              <a:rPr lang="en-GB" sz="2000" dirty="0">
                <a:solidFill>
                  <a:schemeClr val="tx1"/>
                </a:solidFill>
                <a:latin typeface="Arial" charset="0"/>
              </a:rPr>
              <a:t>, max. 300 </a:t>
            </a:r>
            <a:r>
              <a:rPr lang="en-GB" sz="2000" dirty="0" err="1">
                <a:solidFill>
                  <a:schemeClr val="tx1"/>
                </a:solidFill>
                <a:latin typeface="Arial" charset="0"/>
              </a:rPr>
              <a:t>Punkte</a:t>
            </a:r>
            <a:r>
              <a:rPr lang="en-GB" sz="2000" dirty="0">
                <a:solidFill>
                  <a:schemeClr val="tx1"/>
                </a:solidFill>
                <a:latin typeface="Arial" charset="0"/>
              </a:rPr>
              <a:t>)</a:t>
            </a:r>
          </a:p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chemeClr val="tx1"/>
                </a:solidFill>
                <a:latin typeface="Arial" charset="0"/>
              </a:rPr>
              <a:t>	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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Leistungen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der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Abiturprüfung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(5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Prüfungsfächer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) </a:t>
            </a:r>
          </a:p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723900" algn="l"/>
                <a:tab pos="11636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>
                <a:solidFill>
                  <a:schemeClr val="tx1"/>
                </a:solidFill>
                <a:latin typeface="Arial" charset="0"/>
              </a:rPr>
              <a:t>	      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jeweils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in 4-facher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Wertung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und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ggf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.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unter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Einbeziehung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der BLL</a:t>
            </a:r>
            <a:endParaRPr lang="en-GB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247750" y="229748"/>
            <a:ext cx="9865096" cy="7254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dirty="0" err="1">
                <a:solidFill>
                  <a:schemeClr val="tx1"/>
                </a:solidFill>
                <a:latin typeface="Arial" charset="0"/>
              </a:rPr>
              <a:t>Gesamtqualifikation</a:t>
            </a:r>
            <a:endParaRPr lang="en-GB" sz="3600" b="1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500" b="1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250227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  <a:p>
            <a:pPr algn="r"/>
            <a:endParaRPr lang="en-GB"/>
          </a:p>
        </p:txBody>
      </p:sp>
      <p:sp>
        <p:nvSpPr>
          <p:cNvPr id="5" name="Textfeld 4"/>
          <p:cNvSpPr txBox="1"/>
          <p:nvPr/>
        </p:nvSpPr>
        <p:spPr>
          <a:xfrm>
            <a:off x="247750" y="6832550"/>
            <a:ext cx="102568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1.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Aufbau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der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Kursstufe</a:t>
            </a: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		2. </a:t>
            </a:r>
            <a:r>
              <a:rPr lang="en-GB" sz="1800" b="1" dirty="0" err="1">
                <a:solidFill>
                  <a:schemeClr val="tx1"/>
                </a:solidFill>
                <a:latin typeface="Arial" charset="0"/>
              </a:rPr>
              <a:t>Abitur</a:t>
            </a: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 und </a:t>
            </a:r>
            <a:r>
              <a:rPr lang="en-GB" sz="1800" b="1" dirty="0" err="1">
                <a:solidFill>
                  <a:schemeClr val="tx1"/>
                </a:solidFill>
                <a:latin typeface="Arial" charset="0"/>
              </a:rPr>
              <a:t>Gesamtqualifikation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        3.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Mündliches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Abitur</a:t>
            </a: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247750" y="229748"/>
            <a:ext cx="9865096" cy="6946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400" b="1" dirty="0" err="1">
                <a:solidFill>
                  <a:schemeClr val="tx1"/>
                </a:solidFill>
                <a:latin typeface="Arial" charset="0"/>
              </a:rPr>
              <a:t>Berechnung</a:t>
            </a:r>
            <a:r>
              <a:rPr lang="en-GB" sz="3400" b="1" dirty="0">
                <a:solidFill>
                  <a:schemeClr val="tx1"/>
                </a:solidFill>
                <a:latin typeface="Arial" charset="0"/>
              </a:rPr>
              <a:t> der </a:t>
            </a:r>
            <a:r>
              <a:rPr lang="en-GB" sz="3400" b="1" dirty="0" err="1">
                <a:solidFill>
                  <a:schemeClr val="tx1"/>
                </a:solidFill>
                <a:latin typeface="Arial" charset="0"/>
              </a:rPr>
              <a:t>Gesamtqualifikation</a:t>
            </a:r>
            <a:endParaRPr lang="en-GB" sz="3400" b="1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500" b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862" y="955204"/>
            <a:ext cx="7632848" cy="5643043"/>
          </a:xfrm>
          <a:prstGeom prst="rect">
            <a:avLst/>
          </a:prstGeom>
        </p:spPr>
      </p:pic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535782" y="3902156"/>
            <a:ext cx="1872208" cy="7254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dirty="0">
                <a:solidFill>
                  <a:srgbClr val="FF0000"/>
                </a:solidFill>
                <a:latin typeface="Arial" charset="0"/>
              </a:rPr>
              <a:t>Block I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5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327870" y="1027212"/>
            <a:ext cx="4810884" cy="630945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6304806" y="1027212"/>
            <a:ext cx="2511896" cy="630945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7952606" y="3974164"/>
            <a:ext cx="1872208" cy="7254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dirty="0">
                <a:solidFill>
                  <a:srgbClr val="FF0000"/>
                </a:solidFill>
                <a:latin typeface="Arial" charset="0"/>
              </a:rPr>
              <a:t>Block II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500" b="1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837522"/>
      </p:ext>
    </p:extLst>
  </p:cSld>
  <p:clrMapOvr>
    <a:masterClrMapping/>
  </p:clrMapOvr>
  <p:transition>
    <p:blind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  <a:p>
            <a:pPr algn="r"/>
            <a:endParaRPr lang="en-GB"/>
          </a:p>
        </p:txBody>
      </p:sp>
      <p:sp>
        <p:nvSpPr>
          <p:cNvPr id="5" name="Textfeld 4"/>
          <p:cNvSpPr txBox="1"/>
          <p:nvPr/>
        </p:nvSpPr>
        <p:spPr>
          <a:xfrm>
            <a:off x="247750" y="6832550"/>
            <a:ext cx="102568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1.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Aufbau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der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Kursstufe</a:t>
            </a: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		2. </a:t>
            </a:r>
            <a:r>
              <a:rPr lang="en-GB" sz="1800" b="1" dirty="0" err="1">
                <a:solidFill>
                  <a:schemeClr val="tx1"/>
                </a:solidFill>
                <a:latin typeface="Arial" charset="0"/>
              </a:rPr>
              <a:t>Abitur</a:t>
            </a: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 und </a:t>
            </a:r>
            <a:r>
              <a:rPr lang="en-GB" sz="1800" b="1" dirty="0" err="1">
                <a:solidFill>
                  <a:schemeClr val="tx1"/>
                </a:solidFill>
                <a:latin typeface="Arial" charset="0"/>
              </a:rPr>
              <a:t>Gesamtqualifikation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        3.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Mündliches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Abitur</a:t>
            </a: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247750" y="998892"/>
            <a:ext cx="9865096" cy="55729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chemeClr val="tx1"/>
                </a:solidFill>
                <a:latin typeface="Arial" charset="0"/>
              </a:rPr>
              <a:t>Unter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die </a:t>
            </a:r>
            <a:r>
              <a:rPr lang="en-GB" u="sng" dirty="0" err="1">
                <a:solidFill>
                  <a:schemeClr val="tx1"/>
                </a:solidFill>
                <a:latin typeface="Arial" charset="0"/>
              </a:rPr>
              <a:t>genau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40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anrechnungspflichtigen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Kurse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fallen:</a:t>
            </a:r>
          </a:p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1. Die 12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Kurse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in den LF (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Kurse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von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zwei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LF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doppelt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gewichtet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)</a:t>
            </a:r>
          </a:p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dirty="0">
              <a:solidFill>
                <a:schemeClr val="tx1"/>
              </a:solidFill>
              <a:latin typeface="Arial" charset="0"/>
              <a:sym typeface="Wingdings"/>
            </a:endParaRPr>
          </a:p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2.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Soweit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nicht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bereits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als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LF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eingebracht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:</a:t>
            </a:r>
          </a:p>
          <a:p>
            <a:pPr marL="625475" indent="-261938">
              <a:lnSpc>
                <a:spcPct val="100000"/>
              </a:lnSpc>
              <a:buClr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4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Kurse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in </a:t>
            </a:r>
            <a:r>
              <a:rPr lang="en-GB" dirty="0">
                <a:solidFill>
                  <a:srgbClr val="FF0000"/>
                </a:solidFill>
                <a:latin typeface="Arial" charset="0"/>
                <a:sym typeface="Wingdings"/>
              </a:rPr>
              <a:t>Deutsch</a:t>
            </a:r>
          </a:p>
          <a:p>
            <a:pPr marL="625475" indent="-261938">
              <a:lnSpc>
                <a:spcPct val="100000"/>
              </a:lnSpc>
              <a:buClr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4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Kurse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in </a:t>
            </a:r>
            <a:r>
              <a:rPr lang="en-GB" dirty="0" err="1">
                <a:solidFill>
                  <a:srgbClr val="0000FF"/>
                </a:solidFill>
                <a:latin typeface="Arial" charset="0"/>
                <a:sym typeface="Wingdings"/>
              </a:rPr>
              <a:t>Mathe</a:t>
            </a:r>
            <a:endParaRPr lang="en-GB" dirty="0">
              <a:solidFill>
                <a:srgbClr val="0000FF"/>
              </a:solidFill>
              <a:latin typeface="Arial" charset="0"/>
              <a:sym typeface="Wingdings"/>
            </a:endParaRPr>
          </a:p>
          <a:p>
            <a:pPr marL="625475" indent="-261938">
              <a:lnSpc>
                <a:spcPct val="100000"/>
              </a:lnSpc>
              <a:buClr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4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Kurse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in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einer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Arial" charset="0"/>
                <a:sym typeface="Wingdings"/>
              </a:rPr>
              <a:t>Fremdsprache</a:t>
            </a:r>
            <a:r>
              <a:rPr lang="en-GB" dirty="0">
                <a:solidFill>
                  <a:srgbClr val="FF0000"/>
                </a:solidFill>
                <a:latin typeface="Arial" charset="0"/>
                <a:sym typeface="Wingdings"/>
              </a:rPr>
              <a:t> </a:t>
            </a:r>
          </a:p>
          <a:p>
            <a:pPr marL="625475" indent="-261938">
              <a:lnSpc>
                <a:spcPct val="100000"/>
              </a:lnSpc>
              <a:buClr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4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Kurse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in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einer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dirty="0" err="1">
                <a:solidFill>
                  <a:srgbClr val="0000FF"/>
                </a:solidFill>
                <a:latin typeface="Arial" charset="0"/>
                <a:sym typeface="Wingdings"/>
              </a:rPr>
              <a:t>Naturwissenschaft</a:t>
            </a:r>
            <a:endParaRPr lang="en-GB" dirty="0">
              <a:solidFill>
                <a:srgbClr val="0000FF"/>
              </a:solidFill>
              <a:latin typeface="Arial" charset="0"/>
              <a:sym typeface="Wingdings"/>
            </a:endParaRPr>
          </a:p>
          <a:p>
            <a:pPr marL="625475" indent="-261938">
              <a:lnSpc>
                <a:spcPct val="100000"/>
              </a:lnSpc>
              <a:buClr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4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Kurse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in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einer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weiteren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Arial" charset="0"/>
                <a:sym typeface="Wingdings"/>
              </a:rPr>
              <a:t>Fremdsprache</a:t>
            </a:r>
            <a:r>
              <a:rPr lang="en-GB" dirty="0">
                <a:solidFill>
                  <a:srgbClr val="FF0000"/>
                </a:solidFill>
                <a:latin typeface="Arial" charset="0"/>
                <a:sym typeface="Wingdings"/>
              </a:rPr>
              <a:t> 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ODER </a:t>
            </a:r>
            <a:r>
              <a:rPr lang="en-GB" dirty="0" err="1">
                <a:solidFill>
                  <a:srgbClr val="0000FF"/>
                </a:solidFill>
                <a:latin typeface="Arial" charset="0"/>
                <a:sym typeface="Wingdings"/>
              </a:rPr>
              <a:t>Naturwissenschaft</a:t>
            </a:r>
            <a:endParaRPr lang="en-GB" dirty="0">
              <a:solidFill>
                <a:srgbClr val="0000FF"/>
              </a:solidFill>
              <a:latin typeface="Arial" charset="0"/>
              <a:sym typeface="Wingdings"/>
            </a:endParaRPr>
          </a:p>
          <a:p>
            <a:pPr marL="625475" indent="-261938">
              <a:lnSpc>
                <a:spcPct val="100000"/>
              </a:lnSpc>
              <a:buClr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4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Kurse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in </a:t>
            </a:r>
            <a:r>
              <a:rPr lang="en-GB" dirty="0">
                <a:solidFill>
                  <a:srgbClr val="009900"/>
                </a:solidFill>
                <a:latin typeface="Arial" charset="0"/>
                <a:sym typeface="Wingdings"/>
              </a:rPr>
              <a:t>Geschichte</a:t>
            </a:r>
          </a:p>
          <a:p>
            <a:pPr marL="625475" indent="-261938">
              <a:lnSpc>
                <a:spcPct val="100000"/>
              </a:lnSpc>
              <a:buClr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Belegpflichtige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Kurse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* in </a:t>
            </a:r>
            <a:r>
              <a:rPr lang="en-GB" dirty="0" err="1">
                <a:solidFill>
                  <a:srgbClr val="009900"/>
                </a:solidFill>
                <a:latin typeface="Arial" charset="0"/>
                <a:sym typeface="Wingdings"/>
              </a:rPr>
              <a:t>Erdkunde</a:t>
            </a:r>
            <a:r>
              <a:rPr lang="en-GB" dirty="0">
                <a:solidFill>
                  <a:srgbClr val="009900"/>
                </a:solidFill>
                <a:latin typeface="Arial" charset="0"/>
                <a:sym typeface="Wingdings"/>
              </a:rPr>
              <a:t> 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und </a:t>
            </a:r>
            <a:r>
              <a:rPr lang="en-GB" dirty="0" err="1">
                <a:solidFill>
                  <a:srgbClr val="009900"/>
                </a:solidFill>
                <a:latin typeface="Arial" charset="0"/>
                <a:sym typeface="Wingdings"/>
              </a:rPr>
              <a:t>Gemeinschaftskunde</a:t>
            </a:r>
            <a:endParaRPr lang="en-GB" dirty="0">
              <a:solidFill>
                <a:srgbClr val="009900"/>
              </a:solidFill>
              <a:latin typeface="Arial" charset="0"/>
              <a:sym typeface="Wingdings"/>
            </a:endParaRPr>
          </a:p>
          <a:p>
            <a:pPr marL="625475" indent="-261938">
              <a:lnSpc>
                <a:spcPct val="100000"/>
              </a:lnSpc>
              <a:buClr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2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Kurse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in </a:t>
            </a:r>
            <a:r>
              <a:rPr lang="en-GB" dirty="0" err="1">
                <a:solidFill>
                  <a:srgbClr val="FF0000"/>
                </a:solidFill>
                <a:latin typeface="Arial" charset="0"/>
                <a:sym typeface="Wingdings"/>
              </a:rPr>
              <a:t>Bildende</a:t>
            </a:r>
            <a:r>
              <a:rPr lang="en-GB" dirty="0">
                <a:solidFill>
                  <a:srgbClr val="FF0000"/>
                </a:solidFill>
                <a:latin typeface="Arial" charset="0"/>
                <a:sym typeface="Wingdings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Arial" charset="0"/>
                <a:sym typeface="Wingdings"/>
              </a:rPr>
              <a:t>Kunst</a:t>
            </a:r>
            <a:r>
              <a:rPr lang="en-GB" dirty="0">
                <a:solidFill>
                  <a:srgbClr val="FF0000"/>
                </a:solidFill>
                <a:latin typeface="Arial" charset="0"/>
                <a:sym typeface="Wingdings"/>
              </a:rPr>
              <a:t> 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ODER </a:t>
            </a:r>
            <a:r>
              <a:rPr lang="en-GB" dirty="0" err="1">
                <a:solidFill>
                  <a:srgbClr val="FF0000"/>
                </a:solidFill>
                <a:latin typeface="Arial" charset="0"/>
                <a:sym typeface="Wingdings"/>
              </a:rPr>
              <a:t>Musik</a:t>
            </a:r>
            <a:endParaRPr lang="en-GB" dirty="0">
              <a:solidFill>
                <a:srgbClr val="FF0000"/>
              </a:solidFill>
              <a:latin typeface="Arial" charset="0"/>
              <a:sym typeface="Wingdings"/>
            </a:endParaRPr>
          </a:p>
          <a:p>
            <a:pPr marL="363537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dirty="0">
              <a:solidFill>
                <a:schemeClr val="tx1"/>
              </a:solidFill>
              <a:latin typeface="Arial" charset="0"/>
              <a:sym typeface="Wingdings"/>
            </a:endParaRPr>
          </a:p>
          <a:p>
            <a:pPr marL="361950" indent="-361950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3.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Soweit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nicht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bereits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berücksichtigt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:</a:t>
            </a:r>
          </a:p>
          <a:p>
            <a:pPr marL="363538">
              <a:lnSpc>
                <a:spcPct val="100000"/>
              </a:lnSpc>
              <a:buClr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die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Kurse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in den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mündlichen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Prüfungsfächern</a:t>
            </a:r>
            <a:endParaRPr lang="en-GB" dirty="0">
              <a:solidFill>
                <a:schemeClr val="tx1"/>
              </a:solidFill>
              <a:latin typeface="Arial" charset="0"/>
              <a:sym typeface="Wingdings"/>
            </a:endParaRP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247750" y="229748"/>
            <a:ext cx="9865096" cy="7254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dirty="0">
                <a:solidFill>
                  <a:schemeClr val="tx1"/>
                </a:solidFill>
                <a:latin typeface="Arial" charset="0"/>
              </a:rPr>
              <a:t>Block I (</a:t>
            </a:r>
            <a:r>
              <a:rPr lang="en-GB" sz="3600" b="1" dirty="0" err="1">
                <a:solidFill>
                  <a:schemeClr val="tx1"/>
                </a:solidFill>
                <a:latin typeface="Arial" charset="0"/>
              </a:rPr>
              <a:t>Kursblock</a:t>
            </a:r>
            <a:r>
              <a:rPr lang="en-GB" sz="3600" b="1" dirty="0">
                <a:solidFill>
                  <a:schemeClr val="tx1"/>
                </a:solidFill>
                <a:latin typeface="Arial" charset="0"/>
              </a:rPr>
              <a:t>)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500" b="1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14728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sz="6800" b="1" dirty="0" err="1">
                <a:latin typeface="Arial" charset="0"/>
              </a:rPr>
              <a:t>Teil</a:t>
            </a:r>
            <a:r>
              <a:rPr lang="en-GB" sz="6800" b="1" dirty="0">
                <a:latin typeface="Arial" charset="0"/>
              </a:rPr>
              <a:t> 1</a:t>
            </a:r>
            <a:br>
              <a:rPr lang="en-GB" sz="6800" b="1" u="sng" dirty="0">
                <a:latin typeface="Arial" charset="0"/>
              </a:rPr>
            </a:br>
            <a:r>
              <a:rPr lang="en-GB" sz="6800" b="1" dirty="0" err="1">
                <a:latin typeface="Arial" charset="0"/>
              </a:rPr>
              <a:t>Aufbau</a:t>
            </a:r>
            <a:r>
              <a:rPr lang="en-GB" sz="6800" b="1" dirty="0">
                <a:latin typeface="Arial" charset="0"/>
              </a:rPr>
              <a:t> der </a:t>
            </a:r>
            <a:r>
              <a:rPr lang="en-GB" sz="6800" b="1" dirty="0" err="1">
                <a:latin typeface="Arial" charset="0"/>
              </a:rPr>
              <a:t>Kursstufe</a:t>
            </a:r>
            <a:endParaRPr lang="en-GB" sz="6800" b="1" dirty="0">
              <a:latin typeface="Arial" charset="0"/>
            </a:endParaRP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  <a:p>
            <a:pPr algn="r"/>
            <a:endParaRPr lang="en-GB"/>
          </a:p>
        </p:txBody>
      </p:sp>
      <p:sp>
        <p:nvSpPr>
          <p:cNvPr id="4" name="Textfeld 3"/>
          <p:cNvSpPr txBox="1"/>
          <p:nvPr/>
        </p:nvSpPr>
        <p:spPr>
          <a:xfrm>
            <a:off x="247750" y="6832550"/>
            <a:ext cx="102568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1. </a:t>
            </a:r>
            <a:r>
              <a:rPr lang="en-GB" sz="1800" b="1" dirty="0" err="1">
                <a:solidFill>
                  <a:schemeClr val="tx1"/>
                </a:solidFill>
                <a:latin typeface="Arial" charset="0"/>
              </a:rPr>
              <a:t>Aufbau</a:t>
            </a: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 der </a:t>
            </a:r>
            <a:r>
              <a:rPr lang="en-GB" sz="1800" b="1" dirty="0" err="1">
                <a:solidFill>
                  <a:schemeClr val="tx1"/>
                </a:solidFill>
                <a:latin typeface="Arial" charset="0"/>
              </a:rPr>
              <a:t>Kursstufe</a:t>
            </a: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		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2.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Abitur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und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Gesamtqualifikation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        3.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Mündliches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Abitur</a:t>
            </a: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  <a:p>
            <a:pPr algn="r"/>
            <a:endParaRPr lang="en-GB"/>
          </a:p>
        </p:txBody>
      </p:sp>
      <p:sp>
        <p:nvSpPr>
          <p:cNvPr id="5" name="Textfeld 4"/>
          <p:cNvSpPr txBox="1"/>
          <p:nvPr/>
        </p:nvSpPr>
        <p:spPr>
          <a:xfrm>
            <a:off x="247750" y="6832550"/>
            <a:ext cx="102568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1.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Aufbau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der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Kursstufe</a:t>
            </a: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		2. </a:t>
            </a:r>
            <a:r>
              <a:rPr lang="en-GB" sz="1800" b="1" dirty="0" err="1">
                <a:solidFill>
                  <a:schemeClr val="tx1"/>
                </a:solidFill>
                <a:latin typeface="Arial" charset="0"/>
              </a:rPr>
              <a:t>Abitur</a:t>
            </a: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 und </a:t>
            </a:r>
            <a:r>
              <a:rPr lang="en-GB" sz="1800" b="1" dirty="0" err="1">
                <a:solidFill>
                  <a:schemeClr val="tx1"/>
                </a:solidFill>
                <a:latin typeface="Arial" charset="0"/>
              </a:rPr>
              <a:t>Gesamtqualifikation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        3.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Mündliches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Abitur</a:t>
            </a: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391766" y="1099220"/>
            <a:ext cx="9505056" cy="2987614"/>
          </a:xfrm>
          <a:prstGeom prst="rect">
            <a:avLst/>
          </a:prstGeom>
          <a:noFill/>
          <a:ln w="127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u="sng" dirty="0" err="1">
                <a:solidFill>
                  <a:schemeClr val="tx1"/>
                </a:solidFill>
                <a:latin typeface="Arial" charset="0"/>
              </a:rPr>
              <a:t>Mindestqualifikation</a:t>
            </a:r>
            <a:r>
              <a:rPr lang="en-GB" b="1" u="sng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 dirty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lnSpc>
                <a:spcPct val="100000"/>
              </a:lnSpc>
              <a:buClr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Mindestens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200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Punkte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sind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zu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erreichen</a:t>
            </a:r>
            <a:endParaRPr lang="en-GB" dirty="0">
              <a:solidFill>
                <a:schemeClr val="tx1"/>
              </a:solidFill>
              <a:latin typeface="Arial" charset="0"/>
              <a:sym typeface="Wingdings"/>
            </a:endParaRPr>
          </a:p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solidFill>
                <a:schemeClr val="tx1"/>
              </a:solidFill>
              <a:latin typeface="Arial" charset="0"/>
              <a:sym typeface="Wingdings"/>
            </a:endParaRPr>
          </a:p>
          <a:p>
            <a:pPr marL="342900" indent="-342900">
              <a:lnSpc>
                <a:spcPct val="100000"/>
              </a:lnSpc>
              <a:buClr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Maximal 20% der 40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Kurse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dürfen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unter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5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Punkte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sein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(= 8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Kurse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)</a:t>
            </a:r>
          </a:p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    </a:t>
            </a:r>
            <a:r>
              <a:rPr lang="en-GB" b="1" dirty="0" err="1">
                <a:solidFill>
                  <a:srgbClr val="FF0000"/>
                </a:solidFill>
                <a:latin typeface="Arial" charset="0"/>
                <a:sym typeface="Wingdings"/>
              </a:rPr>
              <a:t>darunter</a:t>
            </a:r>
            <a:r>
              <a:rPr lang="en-GB" b="1" dirty="0">
                <a:solidFill>
                  <a:srgbClr val="FF0000"/>
                </a:solidFill>
                <a:latin typeface="Arial" charset="0"/>
                <a:sym typeface="Wingdings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Arial" charset="0"/>
                <a:sym typeface="Wingdings"/>
              </a:rPr>
              <a:t>höchstens</a:t>
            </a:r>
            <a:r>
              <a:rPr lang="en-GB" b="1" dirty="0">
                <a:solidFill>
                  <a:srgbClr val="FF0000"/>
                </a:solidFill>
                <a:latin typeface="Arial" charset="0"/>
                <a:sym typeface="Wingdings"/>
              </a:rPr>
              <a:t> 3 </a:t>
            </a:r>
            <a:r>
              <a:rPr lang="en-GB" b="1" dirty="0" err="1">
                <a:solidFill>
                  <a:srgbClr val="FF0000"/>
                </a:solidFill>
                <a:latin typeface="Arial" charset="0"/>
                <a:sym typeface="Wingdings"/>
              </a:rPr>
              <a:t>Kurse</a:t>
            </a:r>
            <a:r>
              <a:rPr lang="en-GB" b="1" dirty="0">
                <a:solidFill>
                  <a:srgbClr val="FF0000"/>
                </a:solidFill>
                <a:latin typeface="Arial" charset="0"/>
                <a:sym typeface="Wingdings"/>
              </a:rPr>
              <a:t> in den LF</a:t>
            </a:r>
          </a:p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solidFill>
                <a:srgbClr val="FF0000"/>
              </a:solidFill>
              <a:latin typeface="Arial" charset="0"/>
              <a:sym typeface="Wingdings"/>
            </a:endParaRPr>
          </a:p>
          <a:p>
            <a:pPr marL="342900" indent="-342900">
              <a:lnSpc>
                <a:spcPct val="100000"/>
              </a:lnSpc>
              <a:buClr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Kein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belegpflichtiger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Kurs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mit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0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Punkte</a:t>
            </a:r>
            <a:endParaRPr lang="en-GB" dirty="0">
              <a:solidFill>
                <a:schemeClr val="tx1"/>
              </a:solidFill>
              <a:latin typeface="Arial" charset="0"/>
              <a:sym typeface="Wingdings"/>
            </a:endParaRPr>
          </a:p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600" dirty="0">
              <a:solidFill>
                <a:schemeClr val="tx1"/>
              </a:solidFill>
              <a:latin typeface="Arial" charset="0"/>
              <a:sym typeface="Wingdings"/>
            </a:endParaRP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247750" y="229748"/>
            <a:ext cx="9865096" cy="7254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dirty="0">
                <a:solidFill>
                  <a:schemeClr val="tx1"/>
                </a:solidFill>
                <a:latin typeface="Arial" charset="0"/>
              </a:rPr>
              <a:t>Block I (</a:t>
            </a:r>
            <a:r>
              <a:rPr lang="en-GB" sz="3600" b="1" dirty="0" err="1">
                <a:solidFill>
                  <a:schemeClr val="tx1"/>
                </a:solidFill>
                <a:latin typeface="Arial" charset="0"/>
              </a:rPr>
              <a:t>Kursblock</a:t>
            </a:r>
            <a:r>
              <a:rPr lang="en-GB" sz="3600" b="1" dirty="0">
                <a:solidFill>
                  <a:schemeClr val="tx1"/>
                </a:solidFill>
                <a:latin typeface="Arial" charset="0"/>
              </a:rPr>
              <a:t>)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500" b="1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53215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  <a:p>
            <a:pPr algn="r"/>
            <a:endParaRPr lang="en-GB"/>
          </a:p>
        </p:txBody>
      </p:sp>
      <p:sp>
        <p:nvSpPr>
          <p:cNvPr id="5" name="Textfeld 4"/>
          <p:cNvSpPr txBox="1"/>
          <p:nvPr/>
        </p:nvSpPr>
        <p:spPr>
          <a:xfrm>
            <a:off x="247750" y="6832550"/>
            <a:ext cx="102568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1.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Aufbau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der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Kursstufe</a:t>
            </a: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		2. </a:t>
            </a:r>
            <a:r>
              <a:rPr lang="en-GB" sz="1800" b="1" dirty="0" err="1">
                <a:solidFill>
                  <a:schemeClr val="tx1"/>
                </a:solidFill>
                <a:latin typeface="Arial" charset="0"/>
              </a:rPr>
              <a:t>Abitur</a:t>
            </a: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 und </a:t>
            </a:r>
            <a:r>
              <a:rPr lang="en-GB" sz="1800" b="1" dirty="0" err="1">
                <a:solidFill>
                  <a:schemeClr val="tx1"/>
                </a:solidFill>
                <a:latin typeface="Arial" charset="0"/>
              </a:rPr>
              <a:t>Gesamtqualifikation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        3.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Mündliches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Abitur</a:t>
            </a: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247750" y="1008769"/>
            <a:ext cx="9865096" cy="16026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chemeClr val="tx1"/>
                </a:solidFill>
                <a:latin typeface="Arial" charset="0"/>
              </a:rPr>
              <a:t>Leistungen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der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Abiturprüfung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werden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erfasst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, das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heißt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:</a:t>
            </a:r>
          </a:p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1. Die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Leistungen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aus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den 3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schriftlichen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Prüfungsfächern</a:t>
            </a:r>
            <a:endParaRPr lang="en-GB" dirty="0">
              <a:solidFill>
                <a:schemeClr val="tx1"/>
              </a:solidFill>
              <a:latin typeface="Arial" charset="0"/>
              <a:sym typeface="Wingdings"/>
            </a:endParaRPr>
          </a:p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dirty="0">
              <a:solidFill>
                <a:schemeClr val="tx1"/>
              </a:solidFill>
              <a:latin typeface="Arial" charset="0"/>
              <a:sym typeface="Wingdings"/>
            </a:endParaRPr>
          </a:p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2. Die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Leistungen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aus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den 2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mündlichen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Prüfungsfächern</a:t>
            </a:r>
            <a:endParaRPr lang="en-GB" dirty="0">
              <a:solidFill>
                <a:schemeClr val="tx1"/>
              </a:solidFill>
              <a:latin typeface="Arial" charset="0"/>
              <a:sym typeface="Wingdings"/>
            </a:endParaRP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247750" y="229748"/>
            <a:ext cx="9865096" cy="7254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dirty="0">
                <a:solidFill>
                  <a:schemeClr val="tx1"/>
                </a:solidFill>
                <a:latin typeface="Arial" charset="0"/>
              </a:rPr>
              <a:t>Block II (</a:t>
            </a:r>
            <a:r>
              <a:rPr lang="en-GB" sz="3600" b="1" dirty="0" err="1">
                <a:solidFill>
                  <a:schemeClr val="tx1"/>
                </a:solidFill>
                <a:latin typeface="Arial" charset="0"/>
              </a:rPr>
              <a:t>Abiturprüfungsblock</a:t>
            </a:r>
            <a:r>
              <a:rPr lang="en-GB" sz="3600" b="1" dirty="0">
                <a:solidFill>
                  <a:schemeClr val="tx1"/>
                </a:solidFill>
                <a:latin typeface="Arial" charset="0"/>
              </a:rPr>
              <a:t>)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5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391766" y="2899420"/>
            <a:ext cx="9505056" cy="3572389"/>
          </a:xfrm>
          <a:prstGeom prst="rect">
            <a:avLst/>
          </a:prstGeom>
          <a:noFill/>
          <a:ln w="127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u="sng" dirty="0" err="1">
                <a:solidFill>
                  <a:schemeClr val="tx1"/>
                </a:solidFill>
                <a:latin typeface="Arial" charset="0"/>
              </a:rPr>
              <a:t>Mindestqualifikation</a:t>
            </a:r>
            <a:r>
              <a:rPr lang="en-GB" b="1" u="sng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 dirty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lnSpc>
                <a:spcPct val="100000"/>
              </a:lnSpc>
              <a:buClr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Mindestens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100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Punkte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sind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in den 5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Prüfungsfächern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zu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erreichen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Arial" charset="0"/>
                <a:sym typeface="Wingdings"/>
              </a:rPr>
              <a:t>(</a:t>
            </a:r>
            <a:r>
              <a:rPr lang="en-GB" sz="1800" dirty="0" err="1">
                <a:solidFill>
                  <a:schemeClr val="tx1"/>
                </a:solidFill>
                <a:latin typeface="Arial" charset="0"/>
                <a:sym typeface="Wingdings"/>
              </a:rPr>
              <a:t>nach</a:t>
            </a:r>
            <a:r>
              <a:rPr lang="en-GB" sz="1800" dirty="0">
                <a:solidFill>
                  <a:schemeClr val="tx1"/>
                </a:solidFill>
                <a:latin typeface="Arial" charset="0"/>
                <a:sym typeface="Wingdings"/>
              </a:rPr>
              <a:t> 4-facher </a:t>
            </a:r>
            <a:r>
              <a:rPr lang="en-GB" sz="1800" dirty="0" err="1">
                <a:solidFill>
                  <a:schemeClr val="tx1"/>
                </a:solidFill>
                <a:latin typeface="Arial" charset="0"/>
                <a:sym typeface="Wingdings"/>
              </a:rPr>
              <a:t>Wertung</a:t>
            </a:r>
            <a:r>
              <a:rPr lang="en-GB" sz="1800" dirty="0">
                <a:solidFill>
                  <a:schemeClr val="tx1"/>
                </a:solidFill>
                <a:latin typeface="Arial" charset="0"/>
                <a:sym typeface="Wingdings"/>
              </a:rPr>
              <a:t>)</a:t>
            </a:r>
          </a:p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800" dirty="0">
              <a:solidFill>
                <a:schemeClr val="tx1"/>
              </a:solidFill>
              <a:latin typeface="Arial" charset="0"/>
              <a:sym typeface="Wingdings"/>
            </a:endParaRPr>
          </a:p>
          <a:p>
            <a:pPr marL="342900" indent="-342900">
              <a:lnSpc>
                <a:spcPct val="100000"/>
              </a:lnSpc>
              <a:buClr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In 3 der 5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Prüfungsfächer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(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darunter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2 LF)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sind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mind. 20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Punkte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zu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erreichen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Arial" charset="0"/>
                <a:sym typeface="Wingdings"/>
              </a:rPr>
              <a:t>(</a:t>
            </a:r>
            <a:r>
              <a:rPr lang="en-GB" sz="1800" dirty="0" err="1">
                <a:solidFill>
                  <a:schemeClr val="tx1"/>
                </a:solidFill>
                <a:latin typeface="Arial" charset="0"/>
                <a:sym typeface="Wingdings"/>
              </a:rPr>
              <a:t>nach</a:t>
            </a:r>
            <a:r>
              <a:rPr lang="en-GB" sz="1800" dirty="0">
                <a:solidFill>
                  <a:schemeClr val="tx1"/>
                </a:solidFill>
                <a:latin typeface="Arial" charset="0"/>
                <a:sym typeface="Wingdings"/>
              </a:rPr>
              <a:t> 4-facher </a:t>
            </a:r>
            <a:r>
              <a:rPr lang="en-GB" sz="1800" dirty="0" err="1">
                <a:solidFill>
                  <a:schemeClr val="tx1"/>
                </a:solidFill>
                <a:latin typeface="Arial" charset="0"/>
                <a:sym typeface="Wingdings"/>
              </a:rPr>
              <a:t>Wertung</a:t>
            </a:r>
            <a:r>
              <a:rPr lang="en-GB" sz="1800" dirty="0">
                <a:solidFill>
                  <a:schemeClr val="tx1"/>
                </a:solidFill>
                <a:latin typeface="Arial" charset="0"/>
                <a:sym typeface="Wingdings"/>
              </a:rPr>
              <a:t>)</a:t>
            </a:r>
          </a:p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800" dirty="0">
              <a:solidFill>
                <a:srgbClr val="FF0000"/>
              </a:solidFill>
              <a:latin typeface="Arial" charset="0"/>
              <a:sym typeface="Wingdings"/>
            </a:endParaRPr>
          </a:p>
          <a:p>
            <a:pPr marL="342900" indent="-342900">
              <a:lnSpc>
                <a:spcPct val="100000"/>
              </a:lnSpc>
              <a:buClr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rgbClr val="FF0000"/>
                </a:solidFill>
                <a:latin typeface="Arial" charset="0"/>
                <a:sym typeface="Wingdings"/>
              </a:rPr>
              <a:t>Null-</a:t>
            </a:r>
            <a:r>
              <a:rPr lang="en-GB" b="1" dirty="0" err="1">
                <a:solidFill>
                  <a:srgbClr val="FF0000"/>
                </a:solidFill>
                <a:latin typeface="Arial" charset="0"/>
                <a:sym typeface="Wingdings"/>
              </a:rPr>
              <a:t>Punkte</a:t>
            </a:r>
            <a:r>
              <a:rPr lang="en-GB" b="1" dirty="0">
                <a:solidFill>
                  <a:srgbClr val="FF0000"/>
                </a:solidFill>
                <a:latin typeface="Arial" charset="0"/>
                <a:sym typeface="Wingdings"/>
              </a:rPr>
              <a:t>-</a:t>
            </a:r>
            <a:r>
              <a:rPr lang="en-GB" b="1" dirty="0" err="1">
                <a:solidFill>
                  <a:srgbClr val="FF0000"/>
                </a:solidFill>
                <a:latin typeface="Arial" charset="0"/>
                <a:sym typeface="Wingdings"/>
              </a:rPr>
              <a:t>Regelung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: in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jedem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Prüfungsfach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muss mind. 1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Punkt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erreicht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  <a:sym typeface="Wingdings"/>
              </a:rPr>
              <a:t>werden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</a:p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600" dirty="0">
              <a:solidFill>
                <a:schemeClr val="tx1"/>
              </a:solidFill>
              <a:latin typeface="Arial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984584909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  <a:p>
            <a:pPr algn="r"/>
            <a:endParaRPr lang="en-GB"/>
          </a:p>
        </p:txBody>
      </p:sp>
      <p:sp>
        <p:nvSpPr>
          <p:cNvPr id="5" name="Textfeld 4"/>
          <p:cNvSpPr txBox="1"/>
          <p:nvPr/>
        </p:nvSpPr>
        <p:spPr>
          <a:xfrm>
            <a:off x="247750" y="6832550"/>
            <a:ext cx="102568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1.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Aufbau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der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Kursstufe</a:t>
            </a: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		2. </a:t>
            </a:r>
            <a:r>
              <a:rPr lang="en-GB" sz="1800" b="1" dirty="0" err="1">
                <a:solidFill>
                  <a:schemeClr val="tx1"/>
                </a:solidFill>
                <a:latin typeface="Arial" charset="0"/>
              </a:rPr>
              <a:t>Abitur</a:t>
            </a: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 und </a:t>
            </a:r>
            <a:r>
              <a:rPr lang="en-GB" sz="1800" b="1" dirty="0" err="1">
                <a:solidFill>
                  <a:schemeClr val="tx1"/>
                </a:solidFill>
                <a:latin typeface="Arial" charset="0"/>
              </a:rPr>
              <a:t>Gesamtqualifikation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        3.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Mündliches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Abitur</a:t>
            </a: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247750" y="229748"/>
            <a:ext cx="9865096" cy="7254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dirty="0">
                <a:solidFill>
                  <a:schemeClr val="tx1"/>
                </a:solidFill>
                <a:latin typeface="Arial" charset="0"/>
              </a:rPr>
              <a:t>Block II (</a:t>
            </a:r>
            <a:r>
              <a:rPr lang="en-GB" sz="3600" b="1" dirty="0" err="1">
                <a:solidFill>
                  <a:schemeClr val="tx1"/>
                </a:solidFill>
                <a:latin typeface="Arial" charset="0"/>
              </a:rPr>
              <a:t>Abiturprüfungsblock</a:t>
            </a:r>
            <a:r>
              <a:rPr lang="en-GB" sz="3600" b="1" dirty="0">
                <a:solidFill>
                  <a:schemeClr val="tx1"/>
                </a:solidFill>
                <a:latin typeface="Arial" charset="0"/>
              </a:rPr>
              <a:t>)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5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B75E04B-A820-3247-BBFA-87641A8803B0}"/>
              </a:ext>
            </a:extLst>
          </p:cNvPr>
          <p:cNvSpPr txBox="1"/>
          <p:nvPr/>
        </p:nvSpPr>
        <p:spPr>
          <a:xfrm>
            <a:off x="247750" y="955204"/>
            <a:ext cx="3940502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Arial" charset="0"/>
                <a:sym typeface="Wingdings"/>
              </a:rPr>
              <a:t>Null-</a:t>
            </a:r>
            <a:r>
              <a:rPr lang="en-GB" sz="2800" b="1" dirty="0" err="1">
                <a:solidFill>
                  <a:srgbClr val="FF0000"/>
                </a:solidFill>
                <a:latin typeface="Arial" charset="0"/>
                <a:sym typeface="Wingdings"/>
              </a:rPr>
              <a:t>Punkte</a:t>
            </a:r>
            <a:r>
              <a:rPr lang="en-GB" sz="2800" b="1" dirty="0">
                <a:solidFill>
                  <a:srgbClr val="FF0000"/>
                </a:solidFill>
                <a:latin typeface="Arial" charset="0"/>
                <a:sym typeface="Wingdings"/>
              </a:rPr>
              <a:t>-</a:t>
            </a:r>
            <a:r>
              <a:rPr lang="en-GB" sz="2800" b="1" dirty="0" err="1">
                <a:solidFill>
                  <a:srgbClr val="FF0000"/>
                </a:solidFill>
                <a:latin typeface="Arial" charset="0"/>
                <a:sym typeface="Wingdings"/>
              </a:rPr>
              <a:t>Regelung</a:t>
            </a:r>
            <a:endParaRPr lang="de-DE" sz="28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A42E681-EEB7-EA4B-86CC-05B035BC6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982" y="1711370"/>
            <a:ext cx="5872964" cy="1102904"/>
          </a:xfrm>
          <a:prstGeom prst="rect">
            <a:avLst/>
          </a:prstGeom>
        </p:spPr>
      </p:pic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3B2EB299-6CE8-A147-A46D-B1CF3C656DC8}"/>
              </a:ext>
            </a:extLst>
          </p:cNvPr>
          <p:cNvCxnSpPr/>
          <p:nvPr/>
        </p:nvCxnSpPr>
        <p:spPr>
          <a:xfrm>
            <a:off x="2425574" y="1634009"/>
            <a:ext cx="5414186" cy="12472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AEC1BB51-01A2-5049-8A89-1A0FF40A7BD5}"/>
              </a:ext>
            </a:extLst>
          </p:cNvPr>
          <p:cNvCxnSpPr>
            <a:cxnSpLocks/>
          </p:cNvCxnSpPr>
          <p:nvPr/>
        </p:nvCxnSpPr>
        <p:spPr>
          <a:xfrm flipV="1">
            <a:off x="2425574" y="1651031"/>
            <a:ext cx="5209734" cy="13792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F172C81F-63EE-054A-8121-071A34E08D39}"/>
              </a:ext>
            </a:extLst>
          </p:cNvPr>
          <p:cNvSpPr txBox="1"/>
          <p:nvPr/>
        </p:nvSpPr>
        <p:spPr>
          <a:xfrm>
            <a:off x="1786150" y="3293922"/>
            <a:ext cx="718006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/>
                </a:solidFill>
                <a:latin typeface="+mn-lt"/>
                <a:sym typeface="Wingdings" pitchFamily="2" charset="2"/>
              </a:rPr>
              <a:t>NEU</a:t>
            </a:r>
            <a:r>
              <a:rPr lang="de-DE" dirty="0">
                <a:solidFill>
                  <a:schemeClr val="tx1"/>
                </a:solidFill>
                <a:latin typeface="+mn-lt"/>
                <a:sym typeface="Wingdings" pitchFamily="2" charset="2"/>
              </a:rPr>
              <a:t>: „In jedem Ihrer Prüfungsfächer müssen Sie mindestens </a:t>
            </a:r>
            <a:r>
              <a:rPr lang="de-DE" b="1" dirty="0">
                <a:solidFill>
                  <a:schemeClr val="tx1"/>
                </a:solidFill>
                <a:latin typeface="+mn-lt"/>
                <a:sym typeface="Wingdings" pitchFamily="2" charset="2"/>
              </a:rPr>
              <a:t>1 Punkt </a:t>
            </a:r>
            <a:r>
              <a:rPr lang="de-DE" dirty="0">
                <a:solidFill>
                  <a:schemeClr val="tx1"/>
                </a:solidFill>
                <a:latin typeface="+mn-lt"/>
                <a:sym typeface="Wingdings" pitchFamily="2" charset="2"/>
              </a:rPr>
              <a:t>(in vierfacher Wertung) erreichen (sog. „Null-Punkte-Regelung“).</a:t>
            </a:r>
          </a:p>
          <a:p>
            <a:endParaRPr lang="de-DE" dirty="0">
              <a:solidFill>
                <a:schemeClr val="tx1"/>
              </a:solidFill>
              <a:latin typeface="+mn-lt"/>
              <a:sym typeface="Wingdings" pitchFamily="2" charset="2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9A0DAD8-59FA-DF45-9B3E-D96B7D7E67BE}"/>
              </a:ext>
            </a:extLst>
          </p:cNvPr>
          <p:cNvSpPr txBox="1"/>
          <p:nvPr/>
        </p:nvSpPr>
        <p:spPr>
          <a:xfrm>
            <a:off x="193817" y="5194267"/>
            <a:ext cx="971338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+mn-lt"/>
                <a:sym typeface="Wingdings" pitchFamily="2" charset="2"/>
              </a:rPr>
              <a:t>Konkret</a:t>
            </a:r>
            <a:r>
              <a:rPr lang="de-DE" dirty="0">
                <a:solidFill>
                  <a:schemeClr val="tx1"/>
                </a:solidFill>
                <a:latin typeface="+mn-lt"/>
                <a:sym typeface="Wingdings" pitchFamily="2" charset="2"/>
              </a:rPr>
              <a:t>: </a:t>
            </a:r>
          </a:p>
          <a:p>
            <a:pPr algn="ctr"/>
            <a:r>
              <a:rPr lang="de-DE" dirty="0">
                <a:solidFill>
                  <a:schemeClr val="tx1"/>
                </a:solidFill>
                <a:latin typeface="+mn-lt"/>
                <a:sym typeface="Wingdings" pitchFamily="2" charset="2"/>
              </a:rPr>
              <a:t>bei 0 Punkten in einer Prüfung (schriftlich oder mündlich), </a:t>
            </a:r>
          </a:p>
          <a:p>
            <a:pPr algn="ctr"/>
            <a:r>
              <a:rPr lang="de-DE" dirty="0">
                <a:solidFill>
                  <a:schemeClr val="tx1"/>
                </a:solidFill>
                <a:latin typeface="+mn-lt"/>
                <a:sym typeface="Wingdings" pitchFamily="2" charset="2"/>
              </a:rPr>
              <a:t>mindestens 1 Punkt in einer zusätzlichen mündlichen Prüfung nötig!</a:t>
            </a:r>
            <a:endParaRPr lang="de-D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Pfeil nach unten 18">
            <a:extLst>
              <a:ext uri="{FF2B5EF4-FFF2-40B4-BE49-F238E27FC236}">
                <a16:creationId xmlns:a16="http://schemas.microsoft.com/office/drawing/2014/main" id="{FEAEE22D-1B2E-8941-B77B-6C6C37827A17}"/>
              </a:ext>
            </a:extLst>
          </p:cNvPr>
          <p:cNvSpPr/>
          <p:nvPr/>
        </p:nvSpPr>
        <p:spPr>
          <a:xfrm>
            <a:off x="4497738" y="4442321"/>
            <a:ext cx="1105546" cy="596524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475283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sz="6800" b="1" dirty="0" err="1">
                <a:latin typeface="Arial" charset="0"/>
              </a:rPr>
              <a:t>Teil</a:t>
            </a:r>
            <a:r>
              <a:rPr lang="en-GB" sz="6800" b="1" dirty="0">
                <a:latin typeface="Arial" charset="0"/>
              </a:rPr>
              <a:t> 3</a:t>
            </a:r>
            <a:br>
              <a:rPr lang="en-GB" sz="6800" b="1" u="sng" dirty="0">
                <a:latin typeface="Arial" charset="0"/>
              </a:rPr>
            </a:br>
            <a:r>
              <a:rPr lang="en-GB" sz="6800" b="1" dirty="0" err="1">
                <a:latin typeface="Arial" charset="0"/>
              </a:rPr>
              <a:t>Mündliches</a:t>
            </a:r>
            <a:r>
              <a:rPr lang="en-GB" sz="6800" b="1" dirty="0">
                <a:latin typeface="Arial" charset="0"/>
              </a:rPr>
              <a:t> </a:t>
            </a:r>
            <a:r>
              <a:rPr lang="en-GB" sz="6800" b="1" dirty="0" err="1">
                <a:latin typeface="Arial" charset="0"/>
              </a:rPr>
              <a:t>Abitur</a:t>
            </a:r>
            <a:endParaRPr lang="en-GB" sz="6800" b="1" dirty="0">
              <a:latin typeface="Arial" charset="0"/>
            </a:endParaRP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  <a:p>
            <a:pPr algn="r"/>
            <a:endParaRPr lang="en-GB"/>
          </a:p>
        </p:txBody>
      </p:sp>
      <p:sp>
        <p:nvSpPr>
          <p:cNvPr id="7" name="Textfeld 6"/>
          <p:cNvSpPr txBox="1"/>
          <p:nvPr/>
        </p:nvSpPr>
        <p:spPr>
          <a:xfrm>
            <a:off x="247750" y="6832550"/>
            <a:ext cx="102568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1.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Aufbau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der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Kursstufe</a:t>
            </a: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		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2.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Abitur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und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Gesamtqualifikation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        </a:t>
            </a: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3. </a:t>
            </a:r>
            <a:r>
              <a:rPr lang="en-GB" sz="1800" b="1" dirty="0" err="1">
                <a:solidFill>
                  <a:schemeClr val="tx1"/>
                </a:solidFill>
                <a:latin typeface="Arial" charset="0"/>
              </a:rPr>
              <a:t>Mündliches</a:t>
            </a: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Arial" charset="0"/>
              </a:rPr>
              <a:t>Abitur</a:t>
            </a:r>
            <a:endParaRPr lang="de-D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62318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47750" y="6832550"/>
            <a:ext cx="102568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1.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Aufbau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der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Kursstufe</a:t>
            </a: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		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2.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Abitur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und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Gesamtqualifikation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        </a:t>
            </a: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3. </a:t>
            </a:r>
            <a:r>
              <a:rPr lang="en-GB" sz="1800" b="1" dirty="0" err="1">
                <a:solidFill>
                  <a:schemeClr val="tx1"/>
                </a:solidFill>
                <a:latin typeface="Arial" charset="0"/>
              </a:rPr>
              <a:t>Mündliches</a:t>
            </a: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Arial" charset="0"/>
              </a:rPr>
              <a:t>Abitur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247750" y="229748"/>
            <a:ext cx="9865096" cy="7254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dirty="0" err="1">
                <a:solidFill>
                  <a:schemeClr val="tx1"/>
                </a:solidFill>
                <a:latin typeface="Arial" charset="0"/>
              </a:rPr>
              <a:t>Mündliche</a:t>
            </a:r>
            <a:r>
              <a:rPr lang="en-GB" sz="36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Arial" charset="0"/>
              </a:rPr>
              <a:t>Prüfungen</a:t>
            </a:r>
            <a:endParaRPr lang="en-GB" sz="3600" b="1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5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247750" y="1224793"/>
            <a:ext cx="9865096" cy="29876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42900" indent="-342900">
              <a:lnSpc>
                <a:spcPct val="100000"/>
              </a:lnSpc>
              <a:buClr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chemeClr val="tx1"/>
                </a:solidFill>
                <a:latin typeface="Arial" charset="0"/>
              </a:rPr>
              <a:t>2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mündliche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Prüfungen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sind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abzulegen</a:t>
            </a:r>
            <a:endParaRPr lang="en-GB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800" dirty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lnSpc>
                <a:spcPct val="100000"/>
              </a:lnSpc>
              <a:buClr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chemeClr val="tx1"/>
                </a:solidFill>
                <a:latin typeface="Arial" charset="0"/>
              </a:rPr>
              <a:t>Prüfungsaufgaben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werden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vom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Fachlehrer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erstellt</a:t>
            </a:r>
            <a:endParaRPr lang="en-GB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800" dirty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lnSpc>
                <a:spcPct val="100000"/>
              </a:lnSpc>
              <a:buClr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chemeClr val="tx1"/>
                </a:solidFill>
                <a:latin typeface="Arial" charset="0"/>
              </a:rPr>
              <a:t>Schriftliche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Vorlage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der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Aufgaben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(20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Minuten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Bearbeitungszeit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)</a:t>
            </a:r>
          </a:p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800" dirty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lnSpc>
                <a:spcPct val="100000"/>
              </a:lnSpc>
              <a:buClr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chemeClr val="tx1"/>
                </a:solidFill>
                <a:latin typeface="Arial" charset="0"/>
              </a:rPr>
              <a:t>Prüfungsdauer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20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Minuten</a:t>
            </a:r>
            <a:endParaRPr lang="en-GB" sz="1400" dirty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lnSpc>
                <a:spcPct val="100000"/>
              </a:lnSpc>
              <a:buClr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319758" y="4483596"/>
            <a:ext cx="9649072" cy="833178"/>
          </a:xfrm>
          <a:prstGeom prst="rect">
            <a:avLst/>
          </a:pr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457200" indent="-457200" algn="ctr">
              <a:lnSpc>
                <a:spcPct val="100000"/>
              </a:lnSpc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rgbClr val="000000"/>
                </a:solidFill>
                <a:latin typeface="Arial" charset="0"/>
                <a:sym typeface="Wingdings"/>
              </a:rPr>
              <a:t> </a:t>
            </a:r>
            <a:r>
              <a:rPr lang="en-GB" b="1" dirty="0">
                <a:solidFill>
                  <a:srgbClr val="000000"/>
                </a:solidFill>
                <a:latin typeface="Arial" charset="0"/>
              </a:rPr>
              <a:t>EINE der </a:t>
            </a:r>
            <a:r>
              <a:rPr lang="en-GB" b="1" dirty="0" err="1">
                <a:solidFill>
                  <a:srgbClr val="000000"/>
                </a:solidFill>
                <a:latin typeface="Arial" charset="0"/>
              </a:rPr>
              <a:t>mündlichen</a:t>
            </a:r>
            <a:r>
              <a:rPr lang="en-GB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Arial" charset="0"/>
              </a:rPr>
              <a:t>Prüfung</a:t>
            </a:r>
            <a:r>
              <a:rPr lang="en-GB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Arial" charset="0"/>
              </a:rPr>
              <a:t>kann</a:t>
            </a:r>
            <a:r>
              <a:rPr lang="en-GB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Arial" charset="0"/>
              </a:rPr>
              <a:t>durch</a:t>
            </a:r>
            <a:r>
              <a:rPr lang="en-GB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b="1" dirty="0">
                <a:solidFill>
                  <a:srgbClr val="FF6600"/>
                </a:solidFill>
                <a:latin typeface="Arial" charset="0"/>
              </a:rPr>
              <a:t>BLL</a:t>
            </a:r>
            <a:r>
              <a:rPr lang="en-GB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Arial" charset="0"/>
              </a:rPr>
              <a:t>ersetzt</a:t>
            </a:r>
            <a:r>
              <a:rPr lang="en-GB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Arial" charset="0"/>
              </a:rPr>
              <a:t>werden</a:t>
            </a:r>
            <a:r>
              <a:rPr lang="en-GB" b="1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457200" indent="-457200" algn="ctr">
              <a:lnSpc>
                <a:spcPct val="100000"/>
              </a:lnSpc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GB" b="1" dirty="0" err="1">
                <a:solidFill>
                  <a:srgbClr val="000000"/>
                </a:solidFill>
                <a:latin typeface="Arial" charset="0"/>
              </a:rPr>
              <a:t>unter</a:t>
            </a:r>
            <a:r>
              <a:rPr lang="en-GB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Arial" charset="0"/>
              </a:rPr>
              <a:t>bestimmten</a:t>
            </a:r>
            <a:r>
              <a:rPr lang="en-GB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Arial" charset="0"/>
              </a:rPr>
              <a:t>Voraussetzungen</a:t>
            </a:r>
            <a:r>
              <a:rPr lang="en-GB" b="1" dirty="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7833640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47750" y="6832550"/>
            <a:ext cx="102568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1.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Aufbau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der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Kursstufe</a:t>
            </a: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		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2.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Abitur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und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Gesamtqualifikation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        </a:t>
            </a: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3. </a:t>
            </a:r>
            <a:r>
              <a:rPr lang="en-GB" sz="1800" b="1" dirty="0" err="1">
                <a:solidFill>
                  <a:schemeClr val="tx1"/>
                </a:solidFill>
                <a:latin typeface="Arial" charset="0"/>
              </a:rPr>
              <a:t>Mündliches</a:t>
            </a: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Arial" charset="0"/>
              </a:rPr>
              <a:t>Abitur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247750" y="229748"/>
            <a:ext cx="9865096" cy="12794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dirty="0" err="1">
                <a:solidFill>
                  <a:schemeClr val="tx1"/>
                </a:solidFill>
                <a:latin typeface="Arial" charset="0"/>
              </a:rPr>
              <a:t>Weitere</a:t>
            </a:r>
            <a:r>
              <a:rPr lang="en-GB" sz="36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Arial" charset="0"/>
              </a:rPr>
              <a:t>mündliche</a:t>
            </a:r>
            <a:r>
              <a:rPr lang="en-GB" sz="36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Arial" charset="0"/>
              </a:rPr>
              <a:t>Prüfungen</a:t>
            </a:r>
            <a:endParaRPr lang="en-GB" sz="3600" b="1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dirty="0">
                <a:solidFill>
                  <a:schemeClr val="tx1"/>
                </a:solidFill>
                <a:latin typeface="Arial" charset="0"/>
                <a:sym typeface="Wingdings"/>
              </a:rPr>
              <a:t> </a:t>
            </a:r>
            <a:r>
              <a:rPr lang="en-GB" sz="3600" b="1" dirty="0" err="1">
                <a:solidFill>
                  <a:schemeClr val="tx1"/>
                </a:solidFill>
                <a:latin typeface="Arial" charset="0"/>
                <a:sym typeface="Wingdings"/>
              </a:rPr>
              <a:t>Kommunikationsprüfung</a:t>
            </a:r>
            <a:endParaRPr lang="en-GB" sz="3600" b="1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5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247750" y="1723039"/>
            <a:ext cx="9865096" cy="3264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42900" indent="-342900">
              <a:lnSpc>
                <a:spcPct val="100000"/>
              </a:lnSpc>
              <a:buClr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chemeClr val="tx1"/>
                </a:solidFill>
                <a:latin typeface="Arial" charset="0"/>
              </a:rPr>
              <a:t>Mündliche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Prüfung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in den (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schriftlich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abgelegten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)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modernen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Fremdsprachen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 </a:t>
            </a:r>
            <a:r>
              <a:rPr lang="en-GB" b="1" dirty="0" err="1">
                <a:solidFill>
                  <a:schemeClr val="tx1"/>
                </a:solidFill>
                <a:latin typeface="Arial" charset="0"/>
                <a:sym typeface="Wingdings"/>
              </a:rPr>
              <a:t>Englisch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, </a:t>
            </a:r>
            <a:r>
              <a:rPr lang="en-GB" b="1" dirty="0" err="1">
                <a:solidFill>
                  <a:schemeClr val="tx1"/>
                </a:solidFill>
                <a:latin typeface="Arial" charset="0"/>
                <a:sym typeface="Wingdings"/>
              </a:rPr>
              <a:t>Französisch</a:t>
            </a:r>
            <a:r>
              <a:rPr lang="en-GB" dirty="0">
                <a:solidFill>
                  <a:schemeClr val="tx1"/>
                </a:solidFill>
                <a:latin typeface="Arial" charset="0"/>
                <a:sym typeface="Wingdings"/>
              </a:rPr>
              <a:t>, </a:t>
            </a:r>
            <a:r>
              <a:rPr lang="en-GB" b="1" dirty="0" err="1">
                <a:solidFill>
                  <a:schemeClr val="tx1"/>
                </a:solidFill>
                <a:latin typeface="Arial" charset="0"/>
                <a:sym typeface="Wingdings"/>
              </a:rPr>
              <a:t>Spanisch</a:t>
            </a:r>
            <a:endParaRPr lang="en-GB" b="1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800" dirty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lnSpc>
                <a:spcPct val="100000"/>
              </a:lnSpc>
              <a:buClr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chemeClr val="tx1"/>
                </a:solidFill>
                <a:latin typeface="Arial" charset="0"/>
              </a:rPr>
              <a:t>Dauer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ca. 20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Minuten</a:t>
            </a:r>
            <a:endParaRPr lang="en-GB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800" dirty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lnSpc>
                <a:spcPct val="100000"/>
              </a:lnSpc>
              <a:buClr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chemeClr val="tx1"/>
                </a:solidFill>
                <a:latin typeface="Arial" charset="0"/>
              </a:rPr>
              <a:t>Erfolgt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im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4.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Halbjahr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(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Einzel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-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oder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Tandemprüfung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)</a:t>
            </a:r>
          </a:p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800" dirty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lnSpc>
                <a:spcPct val="100000"/>
              </a:lnSpc>
              <a:buClr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chemeClr val="tx1"/>
                </a:solidFill>
                <a:latin typeface="Arial" charset="0"/>
              </a:rPr>
              <a:t>Verrechnung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mit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schriftlicher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Abiturnote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der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Fremdsprache</a:t>
            </a:r>
            <a:endParaRPr lang="en-GB" sz="140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984054" y="4771628"/>
            <a:ext cx="4104456" cy="1571842"/>
          </a:xfrm>
          <a:prstGeom prst="rect">
            <a:avLst/>
          </a:pr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 err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Gewichtung</a:t>
            </a:r>
            <a:r>
              <a:rPr lang="en-GB" sz="32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 err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schriftlich</a:t>
            </a:r>
            <a:r>
              <a:rPr lang="en-GB" sz="32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: </a:t>
            </a:r>
            <a:r>
              <a:rPr lang="en-GB" sz="3200" dirty="0" err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mündlich</a:t>
            </a:r>
            <a:endParaRPr lang="en-GB" sz="3200" dirty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 3 : 1</a:t>
            </a:r>
          </a:p>
        </p:txBody>
      </p:sp>
    </p:spTree>
    <p:extLst>
      <p:ext uri="{BB962C8B-B14F-4D97-AF65-F5344CB8AC3E}">
        <p14:creationId xmlns:p14="http://schemas.microsoft.com/office/powerpoint/2010/main" val="361935339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47750" y="6832550"/>
            <a:ext cx="102568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1.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Aufbau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der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Kursstufe</a:t>
            </a: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		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2.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Abitur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und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Gesamtqualifikation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        </a:t>
            </a: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3. </a:t>
            </a:r>
            <a:r>
              <a:rPr lang="en-GB" sz="1800" b="1" dirty="0" err="1">
                <a:solidFill>
                  <a:schemeClr val="tx1"/>
                </a:solidFill>
                <a:latin typeface="Arial" charset="0"/>
              </a:rPr>
              <a:t>Mündliches</a:t>
            </a: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Arial" charset="0"/>
              </a:rPr>
              <a:t>Abitur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247750" y="229748"/>
            <a:ext cx="9865096" cy="12794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dirty="0" err="1">
                <a:solidFill>
                  <a:schemeClr val="tx1"/>
                </a:solidFill>
                <a:latin typeface="Arial" charset="0"/>
              </a:rPr>
              <a:t>Weitere</a:t>
            </a:r>
            <a:r>
              <a:rPr lang="en-GB" sz="36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Arial" charset="0"/>
              </a:rPr>
              <a:t>mündliche</a:t>
            </a:r>
            <a:r>
              <a:rPr lang="en-GB" sz="36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Arial" charset="0"/>
              </a:rPr>
              <a:t>Prüfungen</a:t>
            </a:r>
            <a:endParaRPr lang="en-GB" sz="3600" b="1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dirty="0">
                <a:solidFill>
                  <a:schemeClr val="tx1"/>
                </a:solidFill>
                <a:latin typeface="Arial" charset="0"/>
                <a:sym typeface="Wingdings"/>
              </a:rPr>
              <a:t> In </a:t>
            </a:r>
            <a:r>
              <a:rPr lang="en-GB" sz="3600" b="1" dirty="0" err="1">
                <a:solidFill>
                  <a:schemeClr val="tx1"/>
                </a:solidFill>
                <a:latin typeface="Arial" charset="0"/>
                <a:sym typeface="Wingdings"/>
              </a:rPr>
              <a:t>schriftlichen</a:t>
            </a:r>
            <a:r>
              <a:rPr lang="en-GB" sz="3600" b="1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Arial" charset="0"/>
                <a:sym typeface="Wingdings"/>
              </a:rPr>
              <a:t>Prüfungsfächern</a:t>
            </a:r>
            <a:endParaRPr lang="en-GB" sz="3600" b="1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5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247750" y="1723039"/>
            <a:ext cx="9865096" cy="1387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42900" indent="-342900">
              <a:lnSpc>
                <a:spcPct val="100000"/>
              </a:lnSpc>
              <a:buClr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chemeClr val="tx1"/>
                </a:solidFill>
                <a:latin typeface="Arial" charset="0"/>
              </a:rPr>
              <a:t>Zur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Notenverbesserung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oder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800" dirty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lnSpc>
                <a:spcPct val="100000"/>
              </a:lnSpc>
              <a:buClr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chemeClr val="tx1"/>
                </a:solidFill>
                <a:latin typeface="Arial" charset="0"/>
              </a:rPr>
              <a:t>(Auf Wunsch des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Prüfungsvorsitzenden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) </a:t>
            </a:r>
          </a:p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984054" y="3919866"/>
            <a:ext cx="4104456" cy="1571842"/>
          </a:xfrm>
          <a:prstGeom prst="rect">
            <a:avLst/>
          </a:pr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 err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Gewichtung</a:t>
            </a:r>
            <a:r>
              <a:rPr lang="en-GB" sz="32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 err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schriftlich</a:t>
            </a:r>
            <a:r>
              <a:rPr lang="en-GB" sz="32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: </a:t>
            </a:r>
            <a:r>
              <a:rPr lang="en-GB" sz="3200" dirty="0" err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mündlich</a:t>
            </a:r>
            <a:endParaRPr lang="en-GB" sz="3200" dirty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 2 : 1</a:t>
            </a:r>
          </a:p>
        </p:txBody>
      </p:sp>
    </p:spTree>
    <p:extLst>
      <p:ext uri="{BB962C8B-B14F-4D97-AF65-F5344CB8AC3E}">
        <p14:creationId xmlns:p14="http://schemas.microsoft.com/office/powerpoint/2010/main" val="4043168092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424214" y="1419735"/>
            <a:ext cx="5688632" cy="1551693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 err="1">
                <a:latin typeface="Arial" charset="0"/>
              </a:rPr>
              <a:t>Internetadresse</a:t>
            </a:r>
            <a:r>
              <a:rPr lang="en-GB" b="1" dirty="0">
                <a:latin typeface="Arial" charset="0"/>
              </a:rPr>
              <a:t> </a:t>
            </a:r>
            <a:r>
              <a:rPr lang="en-GB" b="1" dirty="0" err="1">
                <a:latin typeface="Arial" charset="0"/>
              </a:rPr>
              <a:t>Leitfaden</a:t>
            </a:r>
            <a:r>
              <a:rPr lang="en-GB" b="1" dirty="0">
                <a:latin typeface="Arial" charset="0"/>
              </a:rPr>
              <a:t> 2025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350994" y="2201581"/>
            <a:ext cx="5977876" cy="4010207"/>
          </a:xfrm>
          <a:ln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725"/>
              </a:spcBef>
              <a:buFont typeface="Times New Roman" pitchFamily="18" charset="0"/>
              <a:buNone/>
              <a:tabLst>
                <a:tab pos="355600" algn="l"/>
                <a:tab pos="949325" algn="l"/>
                <a:tab pos="1905000" algn="l"/>
                <a:tab pos="2860675" algn="l"/>
                <a:tab pos="3816350" algn="l"/>
                <a:tab pos="4772025" algn="l"/>
                <a:tab pos="5727700" algn="l"/>
                <a:tab pos="6683375" algn="l"/>
                <a:tab pos="7639050" algn="l"/>
                <a:tab pos="8594725" algn="l"/>
                <a:tab pos="9550400" algn="l"/>
                <a:tab pos="10506075" algn="l"/>
                <a:tab pos="10779125" algn="l"/>
              </a:tabLst>
            </a:pPr>
            <a:r>
              <a:rPr lang="en-GB" sz="3200" dirty="0">
                <a:solidFill>
                  <a:srgbClr val="000000"/>
                </a:solidFill>
              </a:rPr>
              <a:t>	</a:t>
            </a:r>
          </a:p>
          <a:p>
            <a:pPr algn="ctr">
              <a:lnSpc>
                <a:spcPct val="100000"/>
              </a:lnSpc>
              <a:spcBef>
                <a:spcPts val="725"/>
              </a:spcBef>
              <a:buFont typeface="Times New Roman" pitchFamily="18" charset="0"/>
              <a:buNone/>
              <a:tabLst>
                <a:tab pos="355600" algn="l"/>
                <a:tab pos="949325" algn="l"/>
                <a:tab pos="1905000" algn="l"/>
                <a:tab pos="2860675" algn="l"/>
                <a:tab pos="3816350" algn="l"/>
                <a:tab pos="4772025" algn="l"/>
                <a:tab pos="5727700" algn="l"/>
                <a:tab pos="6683375" algn="l"/>
                <a:tab pos="7639050" algn="l"/>
                <a:tab pos="8594725" algn="l"/>
                <a:tab pos="9550400" algn="l"/>
                <a:tab pos="10506075" algn="l"/>
                <a:tab pos="10779125" algn="l"/>
              </a:tabLst>
            </a:pPr>
            <a:r>
              <a:rPr lang="en-GB" sz="2400" dirty="0">
                <a:solidFill>
                  <a:srgbClr val="000000"/>
                </a:solidFill>
                <a:latin typeface="Arial" charset="0"/>
              </a:rPr>
              <a:t>	</a:t>
            </a:r>
            <a:endParaRPr lang="en-GB" sz="3200" dirty="0">
              <a:solidFill>
                <a:srgbClr val="000000"/>
              </a:solidFill>
              <a:latin typeface="Arial" charset="0"/>
            </a:endParaRPr>
          </a:p>
          <a:p>
            <a:pPr algn="ctr">
              <a:lnSpc>
                <a:spcPct val="100000"/>
              </a:lnSpc>
              <a:spcBef>
                <a:spcPts val="725"/>
              </a:spcBef>
              <a:buFont typeface="Times New Roman" pitchFamily="18" charset="0"/>
              <a:buNone/>
              <a:tabLst>
                <a:tab pos="355600" algn="l"/>
                <a:tab pos="949325" algn="l"/>
                <a:tab pos="1905000" algn="l"/>
                <a:tab pos="2860675" algn="l"/>
                <a:tab pos="3816350" algn="l"/>
                <a:tab pos="4772025" algn="l"/>
                <a:tab pos="5727700" algn="l"/>
                <a:tab pos="6683375" algn="l"/>
                <a:tab pos="7639050" algn="l"/>
                <a:tab pos="8594725" algn="l"/>
                <a:tab pos="9550400" algn="l"/>
                <a:tab pos="10506075" algn="l"/>
                <a:tab pos="10779125" algn="l"/>
              </a:tabLst>
            </a:pPr>
            <a:r>
              <a:rPr lang="en-GB" sz="2800" dirty="0">
                <a:solidFill>
                  <a:srgbClr val="000000"/>
                </a:solidFill>
                <a:latin typeface="Arial" charset="0"/>
              </a:rPr>
              <a:t>Der </a:t>
            </a:r>
            <a:r>
              <a:rPr lang="en-GB" sz="2800" dirty="0" err="1">
                <a:solidFill>
                  <a:srgbClr val="000000"/>
                </a:solidFill>
                <a:latin typeface="Arial" charset="0"/>
              </a:rPr>
              <a:t>Leitfaden</a:t>
            </a:r>
            <a:r>
              <a:rPr lang="en-GB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Arial" charset="0"/>
              </a:rPr>
              <a:t>für</a:t>
            </a:r>
            <a:r>
              <a:rPr lang="en-GB" sz="2800" dirty="0">
                <a:solidFill>
                  <a:srgbClr val="000000"/>
                </a:solidFill>
                <a:latin typeface="Arial" charset="0"/>
              </a:rPr>
              <a:t> das Abitur 2025 </a:t>
            </a:r>
            <a:r>
              <a:rPr lang="en-GB" sz="2800" dirty="0" err="1">
                <a:solidFill>
                  <a:srgbClr val="000000"/>
                </a:solidFill>
                <a:latin typeface="Arial" charset="0"/>
              </a:rPr>
              <a:t>steht</a:t>
            </a:r>
            <a:r>
              <a:rPr lang="en-GB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Arial" charset="0"/>
              </a:rPr>
              <a:t>als</a:t>
            </a:r>
            <a:r>
              <a:rPr lang="en-GB" sz="2800" dirty="0">
                <a:solidFill>
                  <a:srgbClr val="000000"/>
                </a:solidFill>
                <a:latin typeface="Arial" charset="0"/>
              </a:rPr>
              <a:t> pdf-</a:t>
            </a:r>
            <a:r>
              <a:rPr lang="en-GB" sz="2800" dirty="0" err="1">
                <a:solidFill>
                  <a:srgbClr val="000000"/>
                </a:solidFill>
                <a:latin typeface="Arial" charset="0"/>
              </a:rPr>
              <a:t>Datei</a:t>
            </a:r>
            <a:r>
              <a:rPr lang="en-GB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Arial" charset="0"/>
              </a:rPr>
              <a:t>zum</a:t>
            </a:r>
            <a:r>
              <a:rPr lang="en-GB" sz="2800" dirty="0">
                <a:solidFill>
                  <a:srgbClr val="000000"/>
                </a:solidFill>
                <a:latin typeface="Arial" charset="0"/>
              </a:rPr>
              <a:t> Download </a:t>
            </a:r>
            <a:r>
              <a:rPr lang="en-GB" sz="2800" dirty="0" err="1">
                <a:solidFill>
                  <a:srgbClr val="000000"/>
                </a:solidFill>
                <a:latin typeface="Arial" charset="0"/>
              </a:rPr>
              <a:t>zur</a:t>
            </a:r>
            <a:r>
              <a:rPr lang="en-GB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Arial" charset="0"/>
              </a:rPr>
              <a:t>Verfügung</a:t>
            </a:r>
            <a:r>
              <a:rPr lang="en-GB" sz="2800" dirty="0">
                <a:solidFill>
                  <a:srgbClr val="000000"/>
                </a:solidFill>
                <a:latin typeface="Arial" charset="0"/>
              </a:rPr>
              <a:t>: </a:t>
            </a:r>
          </a:p>
          <a:p>
            <a:pPr algn="ctr">
              <a:lnSpc>
                <a:spcPct val="100000"/>
              </a:lnSpc>
              <a:spcBef>
                <a:spcPts val="725"/>
              </a:spcBef>
              <a:buFont typeface="Times New Roman" pitchFamily="18" charset="0"/>
              <a:buNone/>
              <a:tabLst>
                <a:tab pos="355600" algn="l"/>
                <a:tab pos="949325" algn="l"/>
                <a:tab pos="1905000" algn="l"/>
                <a:tab pos="2860675" algn="l"/>
                <a:tab pos="3816350" algn="l"/>
                <a:tab pos="4772025" algn="l"/>
                <a:tab pos="5727700" algn="l"/>
                <a:tab pos="6683375" algn="l"/>
                <a:tab pos="7639050" algn="l"/>
                <a:tab pos="8594725" algn="l"/>
                <a:tab pos="9550400" algn="l"/>
                <a:tab pos="10506075" algn="l"/>
                <a:tab pos="10779125" algn="l"/>
              </a:tabLst>
            </a:pPr>
            <a:endParaRPr lang="en-GB" sz="1800" dirty="0">
              <a:solidFill>
                <a:srgbClr val="000000"/>
              </a:solidFill>
              <a:latin typeface="Arial" charset="0"/>
            </a:endParaRPr>
          </a:p>
          <a:p>
            <a:pPr algn="ctr">
              <a:lnSpc>
                <a:spcPct val="100000"/>
              </a:lnSpc>
              <a:spcBef>
                <a:spcPts val="725"/>
              </a:spcBef>
              <a:buFont typeface="Times New Roman" pitchFamily="18" charset="0"/>
              <a:buNone/>
              <a:tabLst>
                <a:tab pos="355600" algn="l"/>
                <a:tab pos="949325" algn="l"/>
                <a:tab pos="1905000" algn="l"/>
                <a:tab pos="2860675" algn="l"/>
                <a:tab pos="3816350" algn="l"/>
                <a:tab pos="4772025" algn="l"/>
                <a:tab pos="5727700" algn="l"/>
                <a:tab pos="6683375" algn="l"/>
                <a:tab pos="7639050" algn="l"/>
                <a:tab pos="8594725" algn="l"/>
                <a:tab pos="9550400" algn="l"/>
                <a:tab pos="10506075" algn="l"/>
                <a:tab pos="10779125" algn="l"/>
              </a:tabLst>
            </a:pPr>
            <a:r>
              <a:rPr lang="en-GB" sz="3600" b="1" dirty="0" err="1">
                <a:solidFill>
                  <a:srgbClr val="000000"/>
                </a:solidFill>
                <a:latin typeface="Arial" charset="0"/>
              </a:rPr>
              <a:t>www.km-bw.de</a:t>
            </a:r>
            <a:endParaRPr lang="en-GB" sz="3600" b="1" dirty="0">
              <a:solidFill>
                <a:srgbClr val="000000"/>
              </a:solidFill>
              <a:latin typeface="Arial" charset="0"/>
            </a:endParaRPr>
          </a:p>
          <a:p>
            <a:pPr algn="ctr">
              <a:lnSpc>
                <a:spcPct val="100000"/>
              </a:lnSpc>
              <a:spcBef>
                <a:spcPts val="725"/>
              </a:spcBef>
              <a:buFont typeface="Times New Roman" pitchFamily="18" charset="0"/>
              <a:buNone/>
              <a:tabLst>
                <a:tab pos="355600" algn="l"/>
                <a:tab pos="949325" algn="l"/>
                <a:tab pos="1905000" algn="l"/>
                <a:tab pos="2860675" algn="l"/>
                <a:tab pos="3816350" algn="l"/>
                <a:tab pos="4772025" algn="l"/>
                <a:tab pos="5727700" algn="l"/>
                <a:tab pos="6683375" algn="l"/>
                <a:tab pos="7639050" algn="l"/>
                <a:tab pos="8594725" algn="l"/>
                <a:tab pos="9550400" algn="l"/>
                <a:tab pos="10506075" algn="l"/>
                <a:tab pos="10779125" algn="l"/>
              </a:tabLst>
            </a:pPr>
            <a:r>
              <a:rPr lang="en-GB" sz="2800" dirty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en-GB" sz="2800" dirty="0">
                <a:solidFill>
                  <a:srgbClr val="000000"/>
                </a:solidFill>
                <a:latin typeface="Arial" charset="0"/>
              </a:rPr>
              <a:t>Schule – Gymnasium</a:t>
            </a:r>
          </a:p>
          <a:p>
            <a:pPr>
              <a:lnSpc>
                <a:spcPct val="100000"/>
              </a:lnSpc>
              <a:spcBef>
                <a:spcPts val="725"/>
              </a:spcBef>
              <a:buFont typeface="Times New Roman" pitchFamily="18" charset="0"/>
              <a:buNone/>
              <a:tabLst>
                <a:tab pos="355600" algn="l"/>
                <a:tab pos="949325" algn="l"/>
                <a:tab pos="1905000" algn="l"/>
                <a:tab pos="2860675" algn="l"/>
                <a:tab pos="3816350" algn="l"/>
                <a:tab pos="4772025" algn="l"/>
                <a:tab pos="5727700" algn="l"/>
                <a:tab pos="6683375" algn="l"/>
                <a:tab pos="7639050" algn="l"/>
                <a:tab pos="8594725" algn="l"/>
                <a:tab pos="9550400" algn="l"/>
                <a:tab pos="10506075" algn="l"/>
                <a:tab pos="10779125" algn="l"/>
              </a:tabLst>
            </a:pPr>
            <a:endParaRPr lang="en-GB" sz="32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ts val="725"/>
              </a:spcBef>
              <a:buFont typeface="Times New Roman" pitchFamily="18" charset="0"/>
              <a:buNone/>
              <a:tabLst>
                <a:tab pos="355600" algn="l"/>
                <a:tab pos="949325" algn="l"/>
                <a:tab pos="1905000" algn="l"/>
                <a:tab pos="2860675" algn="l"/>
                <a:tab pos="3816350" algn="l"/>
                <a:tab pos="4772025" algn="l"/>
                <a:tab pos="5727700" algn="l"/>
                <a:tab pos="6683375" algn="l"/>
                <a:tab pos="7639050" algn="l"/>
                <a:tab pos="8594725" algn="l"/>
                <a:tab pos="9550400" algn="l"/>
                <a:tab pos="10506075" algn="l"/>
                <a:tab pos="10779125" algn="l"/>
              </a:tabLst>
            </a:pPr>
            <a:r>
              <a:rPr lang="en-GB" sz="3200" dirty="0">
                <a:solidFill>
                  <a:srgbClr val="000000"/>
                </a:solidFill>
                <a:latin typeface="Arial" charset="0"/>
              </a:rPr>
              <a:t>	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1BA580E-4F35-453E-8FE4-F53567E40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42" y="235124"/>
            <a:ext cx="4423122" cy="6283796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  <a:p>
            <a:pPr algn="r"/>
            <a:endParaRPr lang="en-GB"/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247750" y="229748"/>
            <a:ext cx="9865096" cy="7254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dirty="0" err="1">
                <a:solidFill>
                  <a:schemeClr val="tx1"/>
                </a:solidFill>
                <a:latin typeface="Arial" charset="0"/>
              </a:rPr>
              <a:t>Allgemeine</a:t>
            </a:r>
            <a:r>
              <a:rPr lang="en-GB" sz="3600" b="1" dirty="0">
                <a:solidFill>
                  <a:schemeClr val="tx1"/>
                </a:solidFill>
                <a:latin typeface="Arial" charset="0"/>
              </a:rPr>
              <a:t> Organisation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5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838200" y="6400800"/>
            <a:ext cx="7086600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6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60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aseline="30000">
                <a:solidFill>
                  <a:srgbClr val="000000"/>
                </a:solidFill>
              </a:rPr>
              <a:t> </a:t>
            </a: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19758" y="1099220"/>
            <a:ext cx="9577064" cy="60346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457200" indent="-457200">
              <a:lnSpc>
                <a:spcPct val="100000"/>
              </a:lnSpc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Kursstufe</a:t>
            </a:r>
            <a:r>
              <a:rPr lang="en-GB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= 4 </a:t>
            </a:r>
            <a:r>
              <a:rPr lang="en-GB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Halbjahre</a:t>
            </a:r>
            <a:r>
              <a:rPr lang="en-GB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11.1 + 11.2  </a:t>
            </a:r>
            <a:r>
              <a:rPr lang="en-GB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sowie</a:t>
            </a:r>
            <a:r>
              <a:rPr lang="en-GB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12.1 + 12.2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									       JS 1	 		            JS 2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300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marL="457200" indent="-457200">
              <a:lnSpc>
                <a:spcPct val="100000"/>
              </a:lnSpc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Fachunterricht</a:t>
            </a:r>
            <a:r>
              <a:rPr lang="en-GB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findet</a:t>
            </a:r>
            <a:r>
              <a:rPr lang="en-GB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in “</a:t>
            </a:r>
            <a:r>
              <a:rPr lang="en-GB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Kursen</a:t>
            </a:r>
            <a:r>
              <a:rPr lang="en-GB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” </a:t>
            </a:r>
            <a:r>
              <a:rPr lang="en-GB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statt</a:t>
            </a:r>
            <a:r>
              <a:rPr lang="en-GB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marL="457200" indent="-457200">
              <a:lnSpc>
                <a:spcPct val="100000"/>
              </a:lnSpc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Für</a:t>
            </a:r>
            <a:r>
              <a:rPr lang="en-GB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jedes</a:t>
            </a:r>
            <a:r>
              <a:rPr lang="en-GB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Halbjahr</a:t>
            </a:r>
            <a:r>
              <a:rPr lang="en-GB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ein</a:t>
            </a:r>
            <a:r>
              <a:rPr lang="en-GB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Zeugnis</a:t>
            </a:r>
            <a:r>
              <a:rPr lang="en-GB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(</a:t>
            </a:r>
            <a:r>
              <a:rPr lang="en-GB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jedes</a:t>
            </a:r>
            <a:r>
              <a:rPr lang="en-GB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mit</a:t>
            </a:r>
            <a:r>
              <a:rPr lang="en-GB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Verhalten</a:t>
            </a:r>
            <a:r>
              <a:rPr lang="en-GB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&amp; </a:t>
            </a:r>
            <a:r>
              <a:rPr lang="en-GB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Mitarbeit</a:t>
            </a:r>
            <a:r>
              <a:rPr lang="en-GB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marL="457200" indent="-457200">
              <a:lnSpc>
                <a:spcPct val="100000"/>
              </a:lnSpc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Abiturzeugnisnote</a:t>
            </a:r>
            <a:r>
              <a:rPr lang="en-GB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= </a:t>
            </a:r>
            <a:r>
              <a:rPr lang="en-GB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Leistungen</a:t>
            </a:r>
            <a:r>
              <a:rPr lang="en-GB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der 4 HJ + </a:t>
            </a:r>
            <a:r>
              <a:rPr lang="en-GB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Abiturprüfungen</a:t>
            </a:r>
            <a:endParaRPr lang="en-GB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marL="457200" indent="-457200">
              <a:lnSpc>
                <a:spcPct val="100000"/>
              </a:lnSpc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Punktesystem</a:t>
            </a:r>
            <a:r>
              <a:rPr lang="en-GB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und </a:t>
            </a:r>
            <a:r>
              <a:rPr lang="en-GB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Noten</a:t>
            </a:r>
            <a:endParaRPr lang="en-GB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800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marL="457200" indent="-457200">
              <a:lnSpc>
                <a:spcPct val="100000"/>
              </a:lnSpc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“</a:t>
            </a:r>
            <a:r>
              <a:rPr lang="en-GB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KlassenlehrerIn</a:t>
            </a:r>
            <a:r>
              <a:rPr lang="en-GB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” </a:t>
            </a:r>
            <a:r>
              <a:rPr lang="en-GB" dirty="0">
                <a:solidFill>
                  <a:srgbClr val="000000"/>
                </a:solidFill>
                <a:latin typeface="Arial" charset="0"/>
                <a:cs typeface="Times New Roman" pitchFamily="18" charset="0"/>
                <a:sym typeface="Wingdings"/>
              </a:rPr>
              <a:t> </a:t>
            </a:r>
            <a:r>
              <a:rPr lang="en-GB" dirty="0" err="1">
                <a:solidFill>
                  <a:srgbClr val="000000"/>
                </a:solidFill>
                <a:latin typeface="Arial" charset="0"/>
                <a:cs typeface="Times New Roman" pitchFamily="18" charset="0"/>
                <a:sym typeface="Wingdings"/>
              </a:rPr>
              <a:t>TutorIn</a:t>
            </a:r>
            <a:endParaRPr lang="en-GB" dirty="0">
              <a:solidFill>
                <a:srgbClr val="000000"/>
              </a:solidFill>
              <a:latin typeface="Arial" charset="0"/>
              <a:cs typeface="Times New Roman" pitchFamily="18" charset="0"/>
              <a:sym typeface="Wingdings"/>
            </a:endParaRP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dirty="0">
              <a:solidFill>
                <a:srgbClr val="000000"/>
              </a:solidFill>
              <a:latin typeface="Arial" charset="0"/>
              <a:cs typeface="Times New Roman" pitchFamily="18" charset="0"/>
              <a:sym typeface="Wingdings"/>
            </a:endParaRPr>
          </a:p>
          <a:p>
            <a:pPr marL="457200" indent="-457200">
              <a:lnSpc>
                <a:spcPct val="100000"/>
              </a:lnSpc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rgbClr val="000000"/>
                </a:solidFill>
                <a:latin typeface="Arial" charset="0"/>
                <a:cs typeface="Times New Roman" pitchFamily="18" charset="0"/>
                <a:sym typeface="Wingdings"/>
              </a:rPr>
              <a:t>Beratung</a:t>
            </a:r>
            <a:r>
              <a:rPr lang="en-GB" dirty="0">
                <a:solidFill>
                  <a:srgbClr val="000000"/>
                </a:solidFill>
                <a:latin typeface="Arial" charset="0"/>
                <a:cs typeface="Times New Roman" pitchFamily="18" charset="0"/>
                <a:sym typeface="Wingdings"/>
              </a:rPr>
              <a:t>  </a:t>
            </a:r>
            <a:r>
              <a:rPr lang="en-GB" dirty="0" err="1">
                <a:solidFill>
                  <a:srgbClr val="000000"/>
                </a:solidFill>
                <a:latin typeface="Arial" charset="0"/>
                <a:cs typeface="Times New Roman" pitchFamily="18" charset="0"/>
                <a:sym typeface="Wingdings"/>
              </a:rPr>
              <a:t>OberstufenberaterIn</a:t>
            </a:r>
            <a:endParaRPr lang="en-GB" dirty="0">
              <a:solidFill>
                <a:srgbClr val="000000"/>
              </a:solidFill>
              <a:latin typeface="Arial" charset="0"/>
              <a:cs typeface="Times New Roman" pitchFamily="18" charset="0"/>
              <a:sym typeface="Wingdings"/>
            </a:endParaRPr>
          </a:p>
          <a:p>
            <a:pPr marL="457200" indent="-457200">
              <a:lnSpc>
                <a:spcPct val="100000"/>
              </a:lnSpc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800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marL="285750" indent="-285750">
              <a:lnSpc>
                <a:spcPct val="100000"/>
              </a:lnSpc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800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" name="Geschweifte Klammer rechts 1"/>
          <p:cNvSpPr/>
          <p:nvPr/>
        </p:nvSpPr>
        <p:spPr>
          <a:xfrm rot="5400000">
            <a:off x="4859276" y="814204"/>
            <a:ext cx="288032" cy="1512168"/>
          </a:xfrm>
          <a:prstGeom prst="rightBrace">
            <a:avLst>
              <a:gd name="adj1" fmla="val 12151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eschweifte Klammer rechts 9"/>
          <p:cNvSpPr/>
          <p:nvPr/>
        </p:nvSpPr>
        <p:spPr>
          <a:xfrm rot="5400000">
            <a:off x="7484554" y="814204"/>
            <a:ext cx="288032" cy="1512168"/>
          </a:xfrm>
          <a:prstGeom prst="rightBrace">
            <a:avLst>
              <a:gd name="adj1" fmla="val 12151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535782" y="4414842"/>
          <a:ext cx="9505056" cy="825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1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45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1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12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11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11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12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36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890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890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890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890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890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60475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428794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Noten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Sehr</a:t>
                      </a:r>
                      <a:r>
                        <a:rPr lang="de-DE" sz="1800" baseline="0" dirty="0">
                          <a:solidFill>
                            <a:schemeClr val="tx1"/>
                          </a:solidFill>
                        </a:rPr>
                        <a:t> gut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Gut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Befriedigend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Ausreichend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Mangelhaft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ungenügend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592">
                <a:tc>
                  <a:txBody>
                    <a:bodyPr/>
                    <a:lstStyle/>
                    <a:p>
                      <a:pPr algn="ctr"/>
                      <a:r>
                        <a:rPr lang="de-DE" sz="1800" b="0" dirty="0"/>
                        <a:t>Punkte</a:t>
                      </a:r>
                      <a:endParaRPr lang="de-DE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247750" y="6832550"/>
            <a:ext cx="102568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1. </a:t>
            </a:r>
            <a:r>
              <a:rPr lang="en-GB" sz="1800" b="1" dirty="0" err="1">
                <a:solidFill>
                  <a:schemeClr val="tx1"/>
                </a:solidFill>
                <a:latin typeface="Arial" charset="0"/>
              </a:rPr>
              <a:t>Aufbau</a:t>
            </a: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 der </a:t>
            </a:r>
            <a:r>
              <a:rPr lang="en-GB" sz="1800" b="1" dirty="0" err="1">
                <a:solidFill>
                  <a:schemeClr val="tx1"/>
                </a:solidFill>
                <a:latin typeface="Arial" charset="0"/>
              </a:rPr>
              <a:t>Kursstufe</a:t>
            </a: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		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2.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Abitur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und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Gesamtqualifikation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        3.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Mündliches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Abitur</a:t>
            </a: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 Box 55"/>
          <p:cNvSpPr txBox="1">
            <a:spLocks noChangeArrowheads="1"/>
          </p:cNvSpPr>
          <p:nvPr/>
        </p:nvSpPr>
        <p:spPr bwMode="auto">
          <a:xfrm>
            <a:off x="5432326" y="5472620"/>
            <a:ext cx="2833886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500"/>
              </a:spcBef>
              <a:buClr>
                <a:srgbClr val="3333CC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 err="1">
                <a:solidFill>
                  <a:srgbClr val="FF0000"/>
                </a:solidFill>
                <a:latin typeface="Arial"/>
                <a:cs typeface="Arial"/>
              </a:rPr>
              <a:t>Kurs</a:t>
            </a:r>
            <a:r>
              <a:rPr lang="en-GB" sz="1800" b="1" dirty="0">
                <a:solidFill>
                  <a:srgbClr val="FF0000"/>
                </a:solidFill>
                <a:latin typeface="Arial"/>
                <a:cs typeface="Arial"/>
              </a:rPr>
              <a:t> „</a:t>
            </a:r>
            <a:r>
              <a:rPr lang="en-GB" sz="1800" b="1" dirty="0" err="1">
                <a:solidFill>
                  <a:srgbClr val="FF0000"/>
                </a:solidFill>
                <a:latin typeface="Arial"/>
                <a:cs typeface="Arial"/>
              </a:rPr>
              <a:t>bestanden</a:t>
            </a:r>
            <a:r>
              <a:rPr lang="en-GB" sz="1800" b="1" dirty="0">
                <a:solidFill>
                  <a:srgbClr val="FF0000"/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 Box 56"/>
          <p:cNvSpPr txBox="1">
            <a:spLocks noChangeArrowheads="1"/>
          </p:cNvSpPr>
          <p:nvPr/>
        </p:nvSpPr>
        <p:spPr bwMode="auto">
          <a:xfrm>
            <a:off x="8096622" y="5480235"/>
            <a:ext cx="2376264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500"/>
              </a:spcBef>
              <a:buClr>
                <a:srgbClr val="3333CC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 err="1">
                <a:solidFill>
                  <a:srgbClr val="FF0000"/>
                </a:solidFill>
                <a:latin typeface="Arial"/>
                <a:cs typeface="Arial"/>
              </a:rPr>
              <a:t>Kurs</a:t>
            </a:r>
            <a:r>
              <a:rPr lang="en-GB" sz="18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GB" sz="1800" b="1" u="sng" dirty="0" err="1">
                <a:solidFill>
                  <a:srgbClr val="FF0000"/>
                </a:solidFill>
                <a:latin typeface="Arial"/>
                <a:cs typeface="Arial"/>
              </a:rPr>
              <a:t>nicht</a:t>
            </a:r>
            <a:r>
              <a:rPr lang="en-GB" sz="18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GB" sz="1800" b="1" dirty="0" err="1">
                <a:solidFill>
                  <a:srgbClr val="FF0000"/>
                </a:solidFill>
                <a:latin typeface="Arial"/>
                <a:cs typeface="Arial"/>
              </a:rPr>
              <a:t>belegt</a:t>
            </a:r>
            <a:endParaRPr lang="en-GB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4" name="Line 54"/>
          <p:cNvSpPr>
            <a:spLocks noChangeShapeType="1"/>
          </p:cNvSpPr>
          <p:nvPr/>
        </p:nvSpPr>
        <p:spPr bwMode="auto">
          <a:xfrm>
            <a:off x="6475718" y="5238498"/>
            <a:ext cx="0" cy="30757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5" name="Line 54"/>
          <p:cNvSpPr>
            <a:spLocks noChangeShapeType="1"/>
          </p:cNvSpPr>
          <p:nvPr/>
        </p:nvSpPr>
        <p:spPr bwMode="auto">
          <a:xfrm>
            <a:off x="9248750" y="5238956"/>
            <a:ext cx="0" cy="30757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9078767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0" grpId="1" animBg="1"/>
      <p:bldP spid="12" grpId="0"/>
      <p:bldP spid="13" grpId="0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  <a:p>
            <a:pPr algn="r"/>
            <a:endParaRPr lang="en-GB"/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247750" y="240781"/>
            <a:ext cx="9865096" cy="10024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dirty="0" err="1">
                <a:solidFill>
                  <a:schemeClr val="tx1"/>
                </a:solidFill>
                <a:latin typeface="Arial" charset="0"/>
              </a:rPr>
              <a:t>Allgemeine</a:t>
            </a:r>
            <a:r>
              <a:rPr lang="en-GB" sz="3600" b="1" dirty="0">
                <a:solidFill>
                  <a:schemeClr val="tx1"/>
                </a:solidFill>
                <a:latin typeface="Arial" charset="0"/>
              </a:rPr>
              <a:t> Organisation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500" b="1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dirty="0">
                <a:solidFill>
                  <a:srgbClr val="000000"/>
                </a:solidFill>
                <a:latin typeface="Arial" charset="0"/>
              </a:rPr>
              <a:t>Das </a:t>
            </a:r>
            <a:r>
              <a:rPr lang="en-GB" sz="1800" dirty="0" err="1">
                <a:solidFill>
                  <a:srgbClr val="000000"/>
                </a:solidFill>
                <a:latin typeface="Arial" charset="0"/>
              </a:rPr>
              <a:t>Unterrichtsangebot</a:t>
            </a:r>
            <a:r>
              <a:rPr lang="en-GB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Arial" charset="0"/>
              </a:rPr>
              <a:t>gliedert</a:t>
            </a:r>
            <a:r>
              <a:rPr lang="en-GB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Arial" charset="0"/>
              </a:rPr>
              <a:t>sich</a:t>
            </a:r>
            <a:r>
              <a:rPr lang="en-GB" sz="1800" dirty="0">
                <a:solidFill>
                  <a:srgbClr val="000000"/>
                </a:solidFill>
                <a:latin typeface="Arial" charset="0"/>
              </a:rPr>
              <a:t> in </a:t>
            </a:r>
            <a:r>
              <a:rPr lang="en-GB" sz="1800" dirty="0" err="1">
                <a:solidFill>
                  <a:srgbClr val="000000"/>
                </a:solidFill>
                <a:latin typeface="Arial" charset="0"/>
              </a:rPr>
              <a:t>einen</a:t>
            </a:r>
            <a:r>
              <a:rPr lang="en-GB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PFLICHTBEREICH </a:t>
            </a:r>
            <a:r>
              <a:rPr lang="en-GB" sz="1800" dirty="0">
                <a:solidFill>
                  <a:srgbClr val="000000"/>
                </a:solidFill>
                <a:latin typeface="Arial" charset="0"/>
              </a:rPr>
              <a:t>und </a:t>
            </a:r>
            <a:r>
              <a:rPr lang="en-GB" sz="1800" dirty="0" err="1">
                <a:solidFill>
                  <a:srgbClr val="000000"/>
                </a:solidFill>
                <a:latin typeface="Arial" charset="0"/>
              </a:rPr>
              <a:t>einen</a:t>
            </a:r>
            <a:r>
              <a:rPr lang="en-GB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1800" b="1" dirty="0">
                <a:solidFill>
                  <a:srgbClr val="000000"/>
                </a:solidFill>
                <a:latin typeface="Arial" charset="0"/>
              </a:rPr>
              <a:t>WAHLBEREICH</a:t>
            </a:r>
          </a:p>
        </p:txBody>
      </p:sp>
      <p:graphicFrame>
        <p:nvGraphicFramePr>
          <p:cNvPr id="47" name="Tabel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539442"/>
              </p:ext>
            </p:extLst>
          </p:nvPr>
        </p:nvGraphicFramePr>
        <p:xfrm>
          <a:off x="319759" y="1376188"/>
          <a:ext cx="9649071" cy="50726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8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7197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tx1"/>
                          </a:solidFill>
                        </a:rPr>
                        <a:t>AUFGABENFELD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solidFill>
                            <a:schemeClr val="tx1"/>
                          </a:solidFill>
                        </a:rPr>
                        <a:t>PFLICHTBEREICH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rgbClr val="000000"/>
                          </a:solidFill>
                        </a:rPr>
                        <a:t>WAHLBEREICH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3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latin typeface="Arial" charset="0"/>
                        </a:rPr>
                        <a:t>I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800" dirty="0" err="1">
                          <a:solidFill>
                            <a:srgbClr val="FF0000"/>
                          </a:solidFill>
                          <a:latin typeface="Arial" charset="0"/>
                        </a:rPr>
                        <a:t>sprachlich-literarisch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  <a:latin typeface="Arial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800" dirty="0" err="1">
                          <a:solidFill>
                            <a:srgbClr val="FF0000"/>
                          </a:solidFill>
                          <a:latin typeface="Arial" charset="0"/>
                        </a:rPr>
                        <a:t>künstlerisch</a:t>
                      </a:r>
                      <a:endParaRPr lang="en-GB" sz="1800" dirty="0">
                        <a:solidFill>
                          <a:srgbClr val="FF0000"/>
                        </a:solidFill>
                        <a:latin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3333CC"/>
                        </a:buClr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latin typeface="Arial" charset="0"/>
                        </a:rPr>
                        <a:t>Deutsch, </a:t>
                      </a:r>
                      <a:r>
                        <a:rPr lang="en-GB" sz="1800" dirty="0" err="1">
                          <a:solidFill>
                            <a:srgbClr val="FF0000"/>
                          </a:solidFill>
                          <a:latin typeface="Arial" charset="0"/>
                        </a:rPr>
                        <a:t>Englisch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  <a:latin typeface="Arial" charset="0"/>
                        </a:rPr>
                        <a:t>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3333CC"/>
                        </a:buClr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800" dirty="0" err="1">
                          <a:solidFill>
                            <a:srgbClr val="FF0000"/>
                          </a:solidFill>
                          <a:latin typeface="Arial" charset="0"/>
                        </a:rPr>
                        <a:t>Französisch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  <a:latin typeface="Arial" charset="0"/>
                        </a:rPr>
                        <a:t>, </a:t>
                      </a:r>
                      <a:r>
                        <a:rPr lang="en-GB" sz="1800" dirty="0" err="1">
                          <a:solidFill>
                            <a:srgbClr val="FF0000"/>
                          </a:solidFill>
                          <a:latin typeface="Arial" charset="0"/>
                        </a:rPr>
                        <a:t>Latein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  <a:latin typeface="Arial" charset="0"/>
                        </a:rPr>
                        <a:t>, </a:t>
                      </a:r>
                      <a:r>
                        <a:rPr lang="en-GB" sz="1800" dirty="0" err="1">
                          <a:solidFill>
                            <a:srgbClr val="FF0000"/>
                          </a:solidFill>
                          <a:latin typeface="Arial" charset="0"/>
                        </a:rPr>
                        <a:t>Spanisch</a:t>
                      </a:r>
                      <a:endParaRPr lang="en-GB" sz="1800" dirty="0">
                        <a:solidFill>
                          <a:srgbClr val="FF0000"/>
                        </a:solidFill>
                        <a:latin typeface="Arial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3333CC"/>
                        </a:buClr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800" dirty="0" err="1">
                          <a:solidFill>
                            <a:srgbClr val="FF0000"/>
                          </a:solidFill>
                          <a:latin typeface="Arial" charset="0"/>
                        </a:rPr>
                        <a:t>Musik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  <a:latin typeface="Arial" charset="0"/>
                        </a:rPr>
                        <a:t>, </a:t>
                      </a:r>
                      <a:r>
                        <a:rPr lang="en-GB" sz="1800" dirty="0" err="1">
                          <a:solidFill>
                            <a:srgbClr val="FF0000"/>
                          </a:solidFill>
                          <a:latin typeface="Arial" charset="0"/>
                        </a:rPr>
                        <a:t>Bildende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  <a:latin typeface="Arial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FF0000"/>
                          </a:solidFill>
                          <a:latin typeface="Arial" charset="0"/>
                        </a:rPr>
                        <a:t>Kunst</a:t>
                      </a:r>
                      <a:endParaRPr lang="en-GB" sz="1800" dirty="0">
                        <a:solidFill>
                          <a:srgbClr val="FF0000"/>
                        </a:solidFill>
                        <a:latin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rgbClr val="FF0000"/>
                        </a:solidFill>
                        <a:latin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3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800" dirty="0">
                          <a:solidFill>
                            <a:srgbClr val="009900"/>
                          </a:solidFill>
                          <a:latin typeface="Arial" charset="0"/>
                        </a:rPr>
                        <a:t>II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800" dirty="0" err="1">
                          <a:solidFill>
                            <a:srgbClr val="009900"/>
                          </a:solidFill>
                          <a:latin typeface="Arial" charset="0"/>
                        </a:rPr>
                        <a:t>gesellschafts</a:t>
                      </a:r>
                      <a:r>
                        <a:rPr lang="en-GB" sz="1800" dirty="0">
                          <a:solidFill>
                            <a:srgbClr val="009900"/>
                          </a:solidFill>
                          <a:latin typeface="Arial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800" dirty="0" err="1">
                          <a:solidFill>
                            <a:srgbClr val="009900"/>
                          </a:solidFill>
                          <a:latin typeface="Arial" charset="0"/>
                        </a:rPr>
                        <a:t>wissenschaftlich</a:t>
                      </a:r>
                      <a:endParaRPr lang="en-GB" sz="1800" dirty="0">
                        <a:solidFill>
                          <a:srgbClr val="009900"/>
                        </a:solidFill>
                        <a:latin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3333CC"/>
                        </a:buClr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800" dirty="0">
                          <a:solidFill>
                            <a:srgbClr val="009900"/>
                          </a:solidFill>
                          <a:latin typeface="Arial" charset="0"/>
                        </a:rPr>
                        <a:t>Geschichte,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3333CC"/>
                        </a:buClr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800" dirty="0" err="1">
                          <a:solidFill>
                            <a:srgbClr val="009900"/>
                          </a:solidFill>
                          <a:latin typeface="Arial" charset="0"/>
                        </a:rPr>
                        <a:t>Erdkunde</a:t>
                      </a:r>
                      <a:r>
                        <a:rPr lang="en-GB" sz="1800" dirty="0">
                          <a:solidFill>
                            <a:srgbClr val="009900"/>
                          </a:solidFill>
                          <a:latin typeface="Arial" charset="0"/>
                        </a:rPr>
                        <a:t>, </a:t>
                      </a:r>
                      <a:r>
                        <a:rPr lang="en-GB" sz="1800" dirty="0" err="1">
                          <a:solidFill>
                            <a:srgbClr val="009900"/>
                          </a:solidFill>
                          <a:latin typeface="Arial" charset="0"/>
                        </a:rPr>
                        <a:t>Gemeinschaftskunde</a:t>
                      </a:r>
                      <a:r>
                        <a:rPr lang="en-GB" sz="1800" dirty="0">
                          <a:solidFill>
                            <a:srgbClr val="009900"/>
                          </a:solidFill>
                          <a:latin typeface="Arial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3333CC"/>
                        </a:buClr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800" dirty="0" err="1">
                          <a:solidFill>
                            <a:srgbClr val="009900"/>
                          </a:solidFill>
                          <a:latin typeface="Arial" charset="0"/>
                        </a:rPr>
                        <a:t>Wirtschaft</a:t>
                      </a:r>
                      <a:r>
                        <a:rPr lang="en-GB" sz="1800" dirty="0">
                          <a:solidFill>
                            <a:srgbClr val="009900"/>
                          </a:solidFill>
                          <a:latin typeface="Arial" charset="0"/>
                        </a:rPr>
                        <a:t>, Religion</a:t>
                      </a:r>
                      <a:r>
                        <a:rPr lang="en-GB" sz="1800" baseline="0" dirty="0">
                          <a:solidFill>
                            <a:srgbClr val="009900"/>
                          </a:solidFill>
                          <a:latin typeface="Arial" charset="0"/>
                        </a:rPr>
                        <a:t> </a:t>
                      </a:r>
                      <a:r>
                        <a:rPr lang="en-GB" sz="1800" baseline="0" dirty="0" err="1">
                          <a:solidFill>
                            <a:srgbClr val="009900"/>
                          </a:solidFill>
                          <a:latin typeface="Arial" charset="0"/>
                        </a:rPr>
                        <a:t>oder</a:t>
                      </a:r>
                      <a:r>
                        <a:rPr lang="en-GB" sz="1800" baseline="0" dirty="0">
                          <a:solidFill>
                            <a:srgbClr val="009900"/>
                          </a:solidFill>
                          <a:latin typeface="Arial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009900"/>
                          </a:solidFill>
                          <a:latin typeface="Arial" charset="0"/>
                        </a:rPr>
                        <a:t>Ethik</a:t>
                      </a:r>
                      <a:endParaRPr lang="en-GB" sz="1800" dirty="0">
                        <a:solidFill>
                          <a:srgbClr val="009900"/>
                        </a:solidFill>
                        <a:latin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err="1">
                          <a:solidFill>
                            <a:srgbClr val="009900"/>
                          </a:solidFill>
                          <a:latin typeface="Arial" charset="0"/>
                        </a:rPr>
                        <a:t>Philosophie</a:t>
                      </a:r>
                      <a:r>
                        <a:rPr lang="en-GB" sz="1800" dirty="0">
                          <a:solidFill>
                            <a:srgbClr val="009900"/>
                          </a:solidFill>
                          <a:latin typeface="Arial" charset="0"/>
                        </a:rPr>
                        <a:t>, </a:t>
                      </a:r>
                      <a:r>
                        <a:rPr lang="en-GB" sz="1800" dirty="0" err="1">
                          <a:solidFill>
                            <a:srgbClr val="009900"/>
                          </a:solidFill>
                          <a:latin typeface="Arial" charset="0"/>
                        </a:rPr>
                        <a:t>Psychologie</a:t>
                      </a:r>
                      <a:r>
                        <a:rPr lang="en-GB" sz="1800" dirty="0">
                          <a:solidFill>
                            <a:srgbClr val="009900"/>
                          </a:solidFill>
                          <a:latin typeface="Arial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64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800" dirty="0">
                          <a:solidFill>
                            <a:srgbClr val="0000FF"/>
                          </a:solidFill>
                          <a:latin typeface="Arial" charset="0"/>
                        </a:rPr>
                        <a:t>III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800" dirty="0" err="1">
                          <a:solidFill>
                            <a:srgbClr val="0000FF"/>
                          </a:solidFill>
                          <a:latin typeface="Arial" charset="0"/>
                        </a:rPr>
                        <a:t>mathematisch</a:t>
                      </a:r>
                      <a:r>
                        <a:rPr lang="en-GB" sz="1800" dirty="0">
                          <a:solidFill>
                            <a:srgbClr val="0000FF"/>
                          </a:solidFill>
                          <a:latin typeface="Arial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800" dirty="0" err="1">
                          <a:solidFill>
                            <a:srgbClr val="0000FF"/>
                          </a:solidFill>
                          <a:latin typeface="Arial" charset="0"/>
                        </a:rPr>
                        <a:t>naturwissenschaftlich</a:t>
                      </a:r>
                      <a:r>
                        <a:rPr lang="en-GB" sz="1800" dirty="0">
                          <a:solidFill>
                            <a:srgbClr val="0000FF"/>
                          </a:solidFill>
                          <a:latin typeface="Arial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00000"/>
                        </a:lnSpc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800" dirty="0" err="1">
                          <a:solidFill>
                            <a:srgbClr val="0000FF"/>
                          </a:solidFill>
                          <a:latin typeface="Arial" charset="0"/>
                        </a:rPr>
                        <a:t>technisch</a:t>
                      </a:r>
                      <a:endParaRPr lang="en-GB" sz="1800" dirty="0">
                        <a:solidFill>
                          <a:srgbClr val="0000FF"/>
                        </a:solidFill>
                        <a:latin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3333CC"/>
                        </a:buClr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800" dirty="0" err="1">
                          <a:solidFill>
                            <a:srgbClr val="0000FF"/>
                          </a:solidFill>
                          <a:latin typeface="Arial" charset="0"/>
                        </a:rPr>
                        <a:t>Mathematik</a:t>
                      </a:r>
                      <a:r>
                        <a:rPr lang="en-GB" sz="1800" dirty="0">
                          <a:solidFill>
                            <a:srgbClr val="0000FF"/>
                          </a:solidFill>
                          <a:latin typeface="Arial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3333CC"/>
                        </a:buClr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800" dirty="0" err="1">
                          <a:solidFill>
                            <a:srgbClr val="0000FF"/>
                          </a:solidFill>
                          <a:latin typeface="Arial" charset="0"/>
                        </a:rPr>
                        <a:t>Biologie</a:t>
                      </a:r>
                      <a:r>
                        <a:rPr lang="en-GB" sz="1800" dirty="0">
                          <a:solidFill>
                            <a:srgbClr val="0000FF"/>
                          </a:solidFill>
                          <a:latin typeface="Arial" charset="0"/>
                        </a:rPr>
                        <a:t>, </a:t>
                      </a:r>
                      <a:r>
                        <a:rPr lang="en-GB" sz="1800" dirty="0" err="1">
                          <a:solidFill>
                            <a:srgbClr val="0000FF"/>
                          </a:solidFill>
                          <a:latin typeface="Arial" charset="0"/>
                        </a:rPr>
                        <a:t>Chemie</a:t>
                      </a:r>
                      <a:r>
                        <a:rPr lang="en-GB" sz="1800" dirty="0">
                          <a:solidFill>
                            <a:srgbClr val="0000FF"/>
                          </a:solidFill>
                          <a:latin typeface="Arial" charset="0"/>
                        </a:rPr>
                        <a:t>, </a:t>
                      </a:r>
                      <a:r>
                        <a:rPr lang="en-GB" sz="1800" dirty="0" err="1">
                          <a:solidFill>
                            <a:srgbClr val="0000FF"/>
                          </a:solidFill>
                          <a:latin typeface="Arial" charset="0"/>
                        </a:rPr>
                        <a:t>Physik</a:t>
                      </a:r>
                      <a:r>
                        <a:rPr lang="en-GB" sz="1800" dirty="0">
                          <a:solidFill>
                            <a:srgbClr val="0000FF"/>
                          </a:solidFill>
                          <a:latin typeface="Arial" charset="0"/>
                        </a:rPr>
                        <a:t>, </a:t>
                      </a:r>
                      <a:r>
                        <a:rPr lang="en-GB" sz="1800" dirty="0" err="1">
                          <a:solidFill>
                            <a:srgbClr val="0000FF"/>
                          </a:solidFill>
                          <a:latin typeface="Arial" charset="0"/>
                        </a:rPr>
                        <a:t>Informatik</a:t>
                      </a:r>
                      <a:r>
                        <a:rPr lang="en-GB" sz="1800" dirty="0">
                          <a:solidFill>
                            <a:srgbClr val="0000FF"/>
                          </a:solidFill>
                          <a:latin typeface="Arial" charset="0"/>
                        </a:rPr>
                        <a:t> (</a:t>
                      </a:r>
                      <a:r>
                        <a:rPr lang="en-GB" sz="1800" dirty="0" err="1">
                          <a:solidFill>
                            <a:srgbClr val="0000FF"/>
                          </a:solidFill>
                          <a:latin typeface="Arial" charset="0"/>
                        </a:rPr>
                        <a:t>nur</a:t>
                      </a:r>
                      <a:r>
                        <a:rPr lang="en-GB" sz="1800" dirty="0">
                          <a:solidFill>
                            <a:srgbClr val="0000FF"/>
                          </a:solidFill>
                          <a:latin typeface="Arial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0000FF"/>
                          </a:solidFill>
                          <a:latin typeface="Arial" charset="0"/>
                        </a:rPr>
                        <a:t>mit</a:t>
                      </a:r>
                      <a:r>
                        <a:rPr lang="en-GB" sz="1800">
                          <a:solidFill>
                            <a:srgbClr val="0000FF"/>
                          </a:solidFill>
                          <a:latin typeface="Arial" charset="0"/>
                        </a:rPr>
                        <a:t> Info-AG)</a:t>
                      </a:r>
                      <a:endParaRPr lang="en-GB" sz="1800" dirty="0">
                        <a:solidFill>
                          <a:srgbClr val="0000FF"/>
                        </a:solidFill>
                        <a:latin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err="1">
                          <a:solidFill>
                            <a:srgbClr val="0000FF"/>
                          </a:solidFill>
                          <a:latin typeface="Arial" charset="0"/>
                        </a:rPr>
                        <a:t>Astronomie</a:t>
                      </a:r>
                      <a:r>
                        <a:rPr lang="en-GB" sz="1800" dirty="0">
                          <a:solidFill>
                            <a:srgbClr val="0000FF"/>
                          </a:solidFill>
                          <a:latin typeface="Arial" charset="0"/>
                        </a:rPr>
                        <a:t>, </a:t>
                      </a:r>
                      <a:r>
                        <a:rPr lang="en-GB" sz="1800" dirty="0" err="1">
                          <a:solidFill>
                            <a:srgbClr val="0000FF"/>
                          </a:solidFill>
                          <a:latin typeface="Arial" charset="0"/>
                        </a:rPr>
                        <a:t>Darstellende</a:t>
                      </a:r>
                      <a:r>
                        <a:rPr lang="en-GB" sz="1800" dirty="0">
                          <a:solidFill>
                            <a:srgbClr val="0000FF"/>
                          </a:solidFill>
                          <a:latin typeface="Arial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0000FF"/>
                          </a:solidFill>
                          <a:latin typeface="Arial" charset="0"/>
                        </a:rPr>
                        <a:t>Geometrie</a:t>
                      </a:r>
                      <a:r>
                        <a:rPr lang="en-GB" sz="1800" dirty="0">
                          <a:solidFill>
                            <a:srgbClr val="0000FF"/>
                          </a:solidFill>
                          <a:latin typeface="Arial" charset="0"/>
                        </a:rPr>
                        <a:t>, </a:t>
                      </a:r>
                      <a:r>
                        <a:rPr lang="en-GB" sz="1800" dirty="0" err="1">
                          <a:solidFill>
                            <a:srgbClr val="0000FF"/>
                          </a:solidFill>
                          <a:latin typeface="Arial" charset="0"/>
                        </a:rPr>
                        <a:t>Vertiefungskurs</a:t>
                      </a:r>
                      <a:r>
                        <a:rPr lang="en-GB" sz="1800" dirty="0">
                          <a:solidFill>
                            <a:srgbClr val="0000FF"/>
                          </a:solidFill>
                          <a:latin typeface="Arial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0000FF"/>
                          </a:solidFill>
                          <a:latin typeface="Arial" charset="0"/>
                        </a:rPr>
                        <a:t>Mathematik</a:t>
                      </a:r>
                      <a:endParaRPr lang="en-GB" sz="1800" dirty="0">
                        <a:solidFill>
                          <a:srgbClr val="0000FF"/>
                        </a:solidFill>
                        <a:latin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83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800" dirty="0" err="1">
                          <a:solidFill>
                            <a:srgbClr val="000000"/>
                          </a:solidFill>
                          <a:latin typeface="Arial" charset="0"/>
                        </a:rPr>
                        <a:t>Ohne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latin typeface="Arial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000000"/>
                          </a:solidFill>
                          <a:latin typeface="Arial" charset="0"/>
                        </a:rPr>
                        <a:t>Zuordnung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latin typeface="Arial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000000"/>
                          </a:solidFill>
                          <a:latin typeface="Arial" charset="0"/>
                        </a:rPr>
                        <a:t>zu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latin typeface="Arial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800" dirty="0" err="1">
                          <a:solidFill>
                            <a:srgbClr val="000000"/>
                          </a:solidFill>
                          <a:latin typeface="Arial" charset="0"/>
                        </a:rPr>
                        <a:t>einem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latin typeface="Arial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000000"/>
                          </a:solidFill>
                          <a:latin typeface="Arial" charset="0"/>
                        </a:rPr>
                        <a:t>Aufgabenfeld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charset="0"/>
                        </a:rPr>
                        <a:t>Sport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247750" y="6832550"/>
            <a:ext cx="102568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1. </a:t>
            </a:r>
            <a:r>
              <a:rPr lang="en-GB" sz="1800" b="1" dirty="0" err="1">
                <a:solidFill>
                  <a:schemeClr val="tx1"/>
                </a:solidFill>
                <a:latin typeface="Arial" charset="0"/>
              </a:rPr>
              <a:t>Aufbau</a:t>
            </a: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 der </a:t>
            </a:r>
            <a:r>
              <a:rPr lang="en-GB" sz="1800" b="1" dirty="0" err="1">
                <a:solidFill>
                  <a:schemeClr val="tx1"/>
                </a:solidFill>
                <a:latin typeface="Arial" charset="0"/>
              </a:rPr>
              <a:t>Kursstufe</a:t>
            </a: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		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2.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Abitur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und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Gesamtqualifikation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        3.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Mündliches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Abitur</a:t>
            </a: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  <a:p>
            <a:pPr algn="r"/>
            <a:endParaRPr lang="en-GB"/>
          </a:p>
        </p:txBody>
      </p:sp>
      <p:graphicFrame>
        <p:nvGraphicFramePr>
          <p:cNvPr id="51" name="Tabel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750373"/>
              </p:ext>
            </p:extLst>
          </p:nvPr>
        </p:nvGraphicFramePr>
        <p:xfrm>
          <a:off x="535782" y="1027212"/>
          <a:ext cx="3312368" cy="487178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1464">
                <a:tc>
                  <a:txBody>
                    <a:bodyPr/>
                    <a:lstStyle/>
                    <a:p>
                      <a:pPr algn="ctr"/>
                      <a:r>
                        <a:rPr lang="de-DE" sz="2200" dirty="0">
                          <a:solidFill>
                            <a:schemeClr val="tx1"/>
                          </a:solidFill>
                        </a:rPr>
                        <a:t>Leistungsfächer</a:t>
                      </a:r>
                      <a:r>
                        <a:rPr lang="de-DE" sz="2200" baseline="0" dirty="0">
                          <a:solidFill>
                            <a:schemeClr val="tx1"/>
                          </a:solidFill>
                        </a:rPr>
                        <a:t> 5-stündig</a:t>
                      </a:r>
                    </a:p>
                    <a:p>
                      <a:pPr algn="ctr"/>
                      <a:r>
                        <a:rPr lang="de-DE" sz="2200" baseline="0" dirty="0">
                          <a:solidFill>
                            <a:srgbClr val="FFFF00"/>
                          </a:solidFill>
                        </a:rPr>
                        <a:t>= schriftliche Abiturfächer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97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3 </a:t>
                      </a:r>
                      <a:r>
                        <a:rPr lang="en-GB" sz="2000" b="1" dirty="0" err="1">
                          <a:solidFill>
                            <a:srgbClr val="000000"/>
                          </a:solidFill>
                          <a:latin typeface="Arial" charset="0"/>
                        </a:rPr>
                        <a:t>Leistungsfächer</a:t>
                      </a: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 (LF)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lang="en-GB" sz="1200" b="1" dirty="0">
                        <a:solidFill>
                          <a:srgbClr val="000000"/>
                        </a:solidFill>
                        <a:latin typeface="Arial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lang="en-GB" sz="600" b="0" dirty="0">
                        <a:solidFill>
                          <a:srgbClr val="000000"/>
                        </a:solidFill>
                        <a:latin typeface="Arial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2000" b="0" dirty="0">
                          <a:solidFill>
                            <a:srgbClr val="000000"/>
                          </a:solidFill>
                          <a:latin typeface="Arial" charset="0"/>
                        </a:rPr>
                        <a:t>2 LF </a:t>
                      </a:r>
                      <a:r>
                        <a:rPr lang="en-GB" sz="2000" b="0" dirty="0" err="1">
                          <a:solidFill>
                            <a:srgbClr val="000000"/>
                          </a:solidFill>
                          <a:latin typeface="Arial" charset="0"/>
                        </a:rPr>
                        <a:t>aus</a:t>
                      </a:r>
                      <a:r>
                        <a:rPr lang="en-GB" sz="2000" b="0" dirty="0">
                          <a:solidFill>
                            <a:srgbClr val="000000"/>
                          </a:solidFill>
                          <a:latin typeface="Arial" charset="0"/>
                        </a:rPr>
                        <a:t>: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charset="0"/>
                        </a:rPr>
                        <a:t>Deutsch</a:t>
                      </a:r>
                      <a:r>
                        <a:rPr lang="en-GB" sz="2000" b="0" dirty="0">
                          <a:solidFill>
                            <a:srgbClr val="000000"/>
                          </a:solidFill>
                          <a:latin typeface="Arial" charset="0"/>
                        </a:rPr>
                        <a:t>, </a:t>
                      </a:r>
                      <a:r>
                        <a:rPr lang="en-GB" sz="2000" b="0" dirty="0" err="1">
                          <a:solidFill>
                            <a:srgbClr val="0000FF"/>
                          </a:solidFill>
                          <a:latin typeface="Arial" charset="0"/>
                        </a:rPr>
                        <a:t>Mathe</a:t>
                      </a:r>
                      <a:r>
                        <a:rPr lang="en-GB" sz="2000" b="0" dirty="0">
                          <a:solidFill>
                            <a:srgbClr val="000000"/>
                          </a:solidFill>
                          <a:latin typeface="Arial" charset="0"/>
                        </a:rPr>
                        <a:t>, </a:t>
                      </a:r>
                      <a:r>
                        <a:rPr lang="en-GB" sz="2000" b="0" dirty="0" err="1">
                          <a:solidFill>
                            <a:srgbClr val="FF0000"/>
                          </a:solidFill>
                          <a:latin typeface="Arial" charset="0"/>
                        </a:rPr>
                        <a:t>Fremdsprache</a:t>
                      </a:r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rgbClr val="000000"/>
                          </a:solidFill>
                          <a:latin typeface="Arial" charset="0"/>
                        </a:rPr>
                        <a:t>oder</a:t>
                      </a:r>
                      <a:r>
                        <a:rPr lang="en-GB" sz="2000" b="0" dirty="0">
                          <a:solidFill>
                            <a:srgbClr val="000000"/>
                          </a:solidFill>
                          <a:latin typeface="Arial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rgbClr val="0000FF"/>
                          </a:solidFill>
                          <a:latin typeface="Arial" charset="0"/>
                        </a:rPr>
                        <a:t>Naturwissenschaft</a:t>
                      </a:r>
                      <a:endParaRPr lang="en-GB" sz="2000" b="0" dirty="0">
                        <a:solidFill>
                          <a:srgbClr val="0000FF"/>
                        </a:solidFill>
                        <a:latin typeface="Arial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lang="en-GB" sz="900" b="0" dirty="0">
                        <a:solidFill>
                          <a:srgbClr val="0000FF"/>
                        </a:solidFill>
                        <a:latin typeface="Arial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lang="en-GB" sz="900" b="0" dirty="0">
                        <a:solidFill>
                          <a:srgbClr val="0000FF"/>
                        </a:solidFill>
                        <a:latin typeface="Arial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charset="0"/>
                        </a:rPr>
                        <a:t>1 LF:</a:t>
                      </a:r>
                    </a:p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charset="0"/>
                        </a:rPr>
                        <a:t>“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latin typeface="Arial" charset="0"/>
                        </a:rPr>
                        <a:t>frei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charset="0"/>
                        </a:rPr>
                        <a:t>”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latin typeface="Arial" charset="0"/>
                        </a:rPr>
                        <a:t>wählbar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latin typeface="Arial" charset="0"/>
                        </a:rPr>
                        <a:t>aus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FF0000"/>
                          </a:solidFill>
                          <a:latin typeface="Arial" charset="0"/>
                        </a:rPr>
                        <a:t>Pflic</a:t>
                      </a:r>
                      <a:r>
                        <a:rPr lang="en-GB" sz="2000" dirty="0" err="1">
                          <a:solidFill>
                            <a:srgbClr val="009900"/>
                          </a:solidFill>
                          <a:latin typeface="Arial" charset="0"/>
                        </a:rPr>
                        <a:t>htber</a:t>
                      </a:r>
                      <a:r>
                        <a:rPr lang="en-GB" sz="2000" dirty="0" err="1">
                          <a:solidFill>
                            <a:srgbClr val="0000FF"/>
                          </a:solidFill>
                          <a:latin typeface="Arial" charset="0"/>
                        </a:rPr>
                        <a:t>eich</a:t>
                      </a:r>
                      <a:endParaRPr lang="en-GB" sz="2000" dirty="0">
                        <a:solidFill>
                          <a:srgbClr val="FF0000"/>
                        </a:solidFill>
                        <a:latin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Arial" charset="0"/>
                        </a:rPr>
                        <a:t>4</a:t>
                      </a:r>
                      <a:r>
                        <a:rPr lang="en-GB" sz="2000" baseline="0" dirty="0">
                          <a:solidFill>
                            <a:schemeClr val="tx1"/>
                          </a:solidFill>
                          <a:latin typeface="Arial" charset="0"/>
                        </a:rPr>
                        <a:t> x 3 = 12 </a:t>
                      </a:r>
                      <a:r>
                        <a:rPr lang="en-GB" sz="2000" baseline="0" dirty="0" err="1">
                          <a:solidFill>
                            <a:schemeClr val="tx1"/>
                          </a:solidFill>
                          <a:latin typeface="Arial" charset="0"/>
                        </a:rPr>
                        <a:t>Kurse</a:t>
                      </a:r>
                      <a:r>
                        <a:rPr lang="en-GB" sz="2000" baseline="0" dirty="0">
                          <a:solidFill>
                            <a:schemeClr val="tx1"/>
                          </a:solidFill>
                          <a:latin typeface="Arial" charset="0"/>
                        </a:rPr>
                        <a:t> </a:t>
                      </a:r>
                      <a:endParaRPr lang="en-GB" sz="20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247750" y="234684"/>
            <a:ext cx="972108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dirty="0" err="1">
                <a:solidFill>
                  <a:schemeClr val="tx1"/>
                </a:solidFill>
                <a:latin typeface="Arial" charset="0"/>
              </a:rPr>
              <a:t>Belegpflicht</a:t>
            </a:r>
            <a:r>
              <a:rPr lang="en-GB" sz="36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Arial" charset="0"/>
              </a:rPr>
              <a:t>bei</a:t>
            </a:r>
            <a:r>
              <a:rPr lang="en-GB" sz="3600" b="1" dirty="0">
                <a:solidFill>
                  <a:schemeClr val="tx1"/>
                </a:solidFill>
                <a:latin typeface="Arial" charset="0"/>
              </a:rPr>
              <a:t> der </a:t>
            </a:r>
            <a:r>
              <a:rPr lang="en-GB" sz="3600" b="1" dirty="0" err="1">
                <a:solidFill>
                  <a:schemeClr val="tx1"/>
                </a:solidFill>
                <a:latin typeface="Arial" charset="0"/>
              </a:rPr>
              <a:t>Kurswahl</a:t>
            </a:r>
            <a:endParaRPr lang="en-GB" sz="3600" b="1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144208"/>
              </p:ext>
            </p:extLst>
          </p:nvPr>
        </p:nvGraphicFramePr>
        <p:xfrm>
          <a:off x="3848150" y="1027212"/>
          <a:ext cx="5760640" cy="4872839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3312">
                <a:tc>
                  <a:txBody>
                    <a:bodyPr/>
                    <a:lstStyle/>
                    <a:p>
                      <a:pPr algn="ctr"/>
                      <a:r>
                        <a:rPr lang="de-DE" sz="2200" dirty="0">
                          <a:solidFill>
                            <a:schemeClr val="tx1"/>
                          </a:solidFill>
                        </a:rPr>
                        <a:t>Basisfächer </a:t>
                      </a:r>
                      <a:r>
                        <a:rPr lang="de-DE" sz="2200" baseline="0" dirty="0">
                          <a:solidFill>
                            <a:schemeClr val="tx1"/>
                          </a:solidFill>
                        </a:rPr>
                        <a:t>3-stündig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baseline="0" dirty="0">
                          <a:solidFill>
                            <a:schemeClr val="tx1"/>
                          </a:solidFill>
                        </a:rPr>
                        <a:t>Basisfächer 2-stündig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1740"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CC"/>
                        </a:buClr>
                        <a:buSzTx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 charset="0"/>
                        </a:rPr>
                        <a:t>1 </a:t>
                      </a:r>
                      <a:r>
                        <a:rPr lang="en-GB" sz="2000" dirty="0" err="1">
                          <a:solidFill>
                            <a:srgbClr val="FF0000"/>
                          </a:solidFill>
                          <a:latin typeface="Arial" charset="0"/>
                        </a:rPr>
                        <a:t>Fremdsprache</a:t>
                      </a:r>
                      <a:endParaRPr lang="en-GB" sz="2000" dirty="0">
                        <a:solidFill>
                          <a:srgbClr val="FF0000"/>
                        </a:solidFill>
                        <a:latin typeface="Arial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3333CC"/>
                        </a:buClr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lang="en-GB" sz="14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3333CC"/>
                        </a:buClr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Arial" charset="0"/>
                        </a:rPr>
                        <a:t>1</a:t>
                      </a:r>
                      <a:r>
                        <a:rPr lang="en-GB" sz="2000" dirty="0">
                          <a:solidFill>
                            <a:srgbClr val="0000FF"/>
                          </a:solidFill>
                          <a:latin typeface="Arial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00FF"/>
                          </a:solidFill>
                          <a:latin typeface="Arial" charset="0"/>
                        </a:rPr>
                        <a:t>Naturwissenschaft</a:t>
                      </a:r>
                      <a:endParaRPr lang="en-GB" sz="2000" dirty="0">
                        <a:solidFill>
                          <a:srgbClr val="0000FF"/>
                        </a:solidFill>
                        <a:latin typeface="Arial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3333CC"/>
                        </a:buClr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lang="en-GB" sz="1400" dirty="0">
                        <a:solidFill>
                          <a:srgbClr val="0000FF"/>
                        </a:solidFill>
                        <a:latin typeface="Arial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3333CC"/>
                        </a:buClr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 charset="0"/>
                        </a:rPr>
                        <a:t>1 </a:t>
                      </a:r>
                      <a:r>
                        <a:rPr lang="en-GB" sz="2000" dirty="0" err="1">
                          <a:solidFill>
                            <a:srgbClr val="000000"/>
                          </a:solidFill>
                          <a:latin typeface="Arial" charset="0"/>
                        </a:rPr>
                        <a:t>weitere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charset="0"/>
                        </a:rPr>
                        <a:t>FS</a:t>
                      </a:r>
                      <a:r>
                        <a:rPr lang="en-GB" sz="2000" baseline="0" dirty="0">
                          <a:solidFill>
                            <a:srgbClr val="FF0000"/>
                          </a:solidFill>
                          <a:latin typeface="Arial" charset="0"/>
                        </a:rPr>
                        <a:t> </a:t>
                      </a:r>
                      <a:r>
                        <a:rPr lang="en-GB" sz="2000" baseline="0" dirty="0" err="1">
                          <a:solidFill>
                            <a:srgbClr val="000000"/>
                          </a:solidFill>
                          <a:latin typeface="Arial" charset="0"/>
                        </a:rPr>
                        <a:t>oder</a:t>
                      </a:r>
                      <a:r>
                        <a:rPr lang="en-GB" sz="2000" baseline="0" dirty="0">
                          <a:solidFill>
                            <a:srgbClr val="000000"/>
                          </a:solidFill>
                          <a:latin typeface="Arial" charset="0"/>
                        </a:rPr>
                        <a:t> </a:t>
                      </a:r>
                      <a:r>
                        <a:rPr lang="en-GB" sz="2000" baseline="0" dirty="0">
                          <a:solidFill>
                            <a:srgbClr val="0000FF"/>
                          </a:solidFill>
                          <a:latin typeface="Arial" charset="0"/>
                        </a:rPr>
                        <a:t>NW</a:t>
                      </a:r>
                      <a:endParaRPr lang="en-GB" sz="2000" dirty="0">
                        <a:solidFill>
                          <a:srgbClr val="0000FF"/>
                        </a:solidFill>
                        <a:latin typeface="Arial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3333CC"/>
                        </a:buClr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lang="en-GB" sz="1400" dirty="0">
                        <a:solidFill>
                          <a:srgbClr val="FF0000"/>
                        </a:solidFill>
                        <a:latin typeface="Arial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3333CC"/>
                        </a:buClr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charset="0"/>
                        </a:rPr>
                        <a:t>Deutsch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3333CC"/>
                        </a:buClr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lang="en-GB" sz="1400" dirty="0">
                        <a:solidFill>
                          <a:srgbClr val="FF0000"/>
                        </a:solidFill>
                        <a:latin typeface="Arial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3333CC"/>
                        </a:buClr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2000" dirty="0" err="1">
                          <a:solidFill>
                            <a:srgbClr val="0000FF"/>
                          </a:solidFill>
                          <a:latin typeface="Arial" charset="0"/>
                        </a:rPr>
                        <a:t>Mathe</a:t>
                      </a:r>
                      <a:endParaRPr lang="en-GB" sz="2000" dirty="0">
                        <a:solidFill>
                          <a:srgbClr val="0000FF"/>
                        </a:solidFill>
                        <a:latin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009900"/>
                          </a:solidFill>
                          <a:latin typeface="Arial" charset="0"/>
                        </a:rPr>
                        <a:t>Geschichte</a:t>
                      </a:r>
                    </a:p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solidFill>
                          <a:srgbClr val="009900"/>
                        </a:solidFill>
                        <a:latin typeface="Arial" charset="0"/>
                      </a:endParaRPr>
                    </a:p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err="1">
                          <a:solidFill>
                            <a:srgbClr val="009900"/>
                          </a:solidFill>
                          <a:latin typeface="Arial" charset="0"/>
                        </a:rPr>
                        <a:t>Gemeinschaftskunde</a:t>
                      </a:r>
                      <a:r>
                        <a:rPr lang="en-GB" sz="2000" dirty="0">
                          <a:solidFill>
                            <a:srgbClr val="009900"/>
                          </a:solidFill>
                          <a:latin typeface="Arial" charset="0"/>
                        </a:rPr>
                        <a:t> und </a:t>
                      </a:r>
                    </a:p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err="1">
                          <a:solidFill>
                            <a:srgbClr val="009900"/>
                          </a:solidFill>
                          <a:latin typeface="Arial" charset="0"/>
                        </a:rPr>
                        <a:t>Erdkunde</a:t>
                      </a:r>
                      <a:r>
                        <a:rPr lang="en-GB" sz="2000" dirty="0">
                          <a:solidFill>
                            <a:srgbClr val="009900"/>
                          </a:solidFill>
                          <a:latin typeface="Arial" charset="0"/>
                        </a:rPr>
                        <a:t> (2+2, </a:t>
                      </a:r>
                      <a:br>
                        <a:rPr lang="en-GB" sz="2000" dirty="0">
                          <a:solidFill>
                            <a:srgbClr val="009900"/>
                          </a:solidFill>
                          <a:latin typeface="Arial" charset="0"/>
                        </a:rPr>
                      </a:br>
                      <a:r>
                        <a:rPr lang="en-GB" sz="2000" dirty="0">
                          <a:solidFill>
                            <a:srgbClr val="009900"/>
                          </a:solidFill>
                          <a:latin typeface="Arial" charset="0"/>
                        </a:rPr>
                        <a:t>1+1 </a:t>
                      </a:r>
                      <a:r>
                        <a:rPr lang="en-GB" sz="2000" dirty="0" err="1">
                          <a:solidFill>
                            <a:srgbClr val="009900"/>
                          </a:solidFill>
                          <a:latin typeface="Arial" charset="0"/>
                        </a:rPr>
                        <a:t>bei</a:t>
                      </a:r>
                      <a:r>
                        <a:rPr lang="en-GB" sz="2000" dirty="0">
                          <a:solidFill>
                            <a:srgbClr val="009900"/>
                          </a:solidFill>
                          <a:latin typeface="Arial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9900"/>
                          </a:solidFill>
                          <a:latin typeface="Arial" charset="0"/>
                        </a:rPr>
                        <a:t>Wirtschaft</a:t>
                      </a:r>
                      <a:r>
                        <a:rPr lang="en-GB" sz="2000" dirty="0">
                          <a:solidFill>
                            <a:srgbClr val="009900"/>
                          </a:solidFill>
                          <a:latin typeface="Arial" charset="0"/>
                        </a:rPr>
                        <a:t>) </a:t>
                      </a:r>
                    </a:p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solidFill>
                          <a:srgbClr val="009900"/>
                        </a:solidFill>
                        <a:latin typeface="Arial" charset="0"/>
                      </a:endParaRPr>
                    </a:p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charset="0"/>
                        </a:rPr>
                        <a:t>BK </a:t>
                      </a:r>
                      <a:r>
                        <a:rPr lang="en-GB" sz="2000" dirty="0" err="1">
                          <a:solidFill>
                            <a:srgbClr val="FF0000"/>
                          </a:solidFill>
                          <a:latin typeface="Arial" charset="0"/>
                        </a:rPr>
                        <a:t>oder</a:t>
                      </a:r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FF0000"/>
                          </a:solidFill>
                          <a:latin typeface="Arial" charset="0"/>
                        </a:rPr>
                        <a:t>Musik</a:t>
                      </a:r>
                      <a:endParaRPr lang="en-GB" sz="2000" dirty="0">
                        <a:solidFill>
                          <a:srgbClr val="FF0000"/>
                        </a:solidFill>
                        <a:latin typeface="Arial" charset="0"/>
                      </a:endParaRPr>
                    </a:p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solidFill>
                          <a:srgbClr val="FF0000"/>
                        </a:solidFill>
                        <a:latin typeface="Arial" charset="0"/>
                      </a:endParaRPr>
                    </a:p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009900"/>
                          </a:solidFill>
                          <a:latin typeface="Arial" charset="0"/>
                        </a:rPr>
                        <a:t>Religion</a:t>
                      </a:r>
                      <a:r>
                        <a:rPr lang="en-GB" sz="2000" baseline="0" dirty="0">
                          <a:solidFill>
                            <a:srgbClr val="009900"/>
                          </a:solidFill>
                          <a:latin typeface="Arial" charset="0"/>
                        </a:rPr>
                        <a:t> </a:t>
                      </a:r>
                      <a:r>
                        <a:rPr lang="en-GB" sz="2000" baseline="0" dirty="0" err="1">
                          <a:solidFill>
                            <a:srgbClr val="009900"/>
                          </a:solidFill>
                          <a:latin typeface="Arial" charset="0"/>
                        </a:rPr>
                        <a:t>oder</a:t>
                      </a:r>
                      <a:r>
                        <a:rPr lang="en-GB" sz="2000" baseline="0" dirty="0">
                          <a:solidFill>
                            <a:srgbClr val="009900"/>
                          </a:solidFill>
                          <a:latin typeface="Arial" charset="0"/>
                        </a:rPr>
                        <a:t> </a:t>
                      </a:r>
                      <a:r>
                        <a:rPr lang="en-GB" sz="2000" baseline="0" dirty="0" err="1">
                          <a:solidFill>
                            <a:srgbClr val="009900"/>
                          </a:solidFill>
                          <a:latin typeface="Arial" charset="0"/>
                        </a:rPr>
                        <a:t>Ethik</a:t>
                      </a:r>
                      <a:endParaRPr lang="en-GB" sz="2000" baseline="0" dirty="0">
                        <a:solidFill>
                          <a:srgbClr val="009900"/>
                        </a:solidFill>
                        <a:latin typeface="Arial" charset="0"/>
                      </a:endParaRPr>
                    </a:p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aseline="0" dirty="0">
                        <a:solidFill>
                          <a:srgbClr val="009900"/>
                        </a:solidFill>
                        <a:latin typeface="Arial" charset="0"/>
                      </a:endParaRPr>
                    </a:p>
                    <a:p>
                      <a:pPr marL="0" marR="0" indent="0" algn="ctr" defTabSz="5007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>
                          <a:solidFill>
                            <a:schemeClr val="tx1"/>
                          </a:solidFill>
                          <a:latin typeface="Arial" charset="0"/>
                        </a:rPr>
                        <a:t>Sport</a:t>
                      </a:r>
                      <a:endParaRPr lang="en-GB" sz="20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78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 charset="0"/>
                        </a:rPr>
                        <a:t>mind. </a:t>
                      </a:r>
                      <a:r>
                        <a:rPr lang="en-GB" sz="2000" dirty="0" err="1">
                          <a:solidFill>
                            <a:srgbClr val="000000"/>
                          </a:solidFill>
                          <a:latin typeface="Arial" charset="0"/>
                        </a:rPr>
                        <a:t>weitere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 charset="0"/>
                        </a:rPr>
                        <a:t> 30 </a:t>
                      </a:r>
                      <a:r>
                        <a:rPr lang="en-GB" sz="2000" dirty="0" err="1">
                          <a:solidFill>
                            <a:srgbClr val="000000"/>
                          </a:solidFill>
                          <a:latin typeface="Arial" charset="0"/>
                        </a:rPr>
                        <a:t>Kurse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latin typeface="Arial" charset="0"/>
                        </a:rPr>
                        <a:t>(falls </a:t>
                      </a:r>
                      <a:r>
                        <a:rPr lang="en-GB" sz="1800" dirty="0" err="1">
                          <a:solidFill>
                            <a:srgbClr val="000000"/>
                          </a:solidFill>
                          <a:latin typeface="Arial" charset="0"/>
                        </a:rPr>
                        <a:t>nicht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latin typeface="Arial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000000"/>
                          </a:solidFill>
                          <a:latin typeface="Arial" charset="0"/>
                        </a:rPr>
                        <a:t>bereits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latin typeface="Arial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000000"/>
                          </a:solidFill>
                          <a:latin typeface="Arial" charset="0"/>
                        </a:rPr>
                        <a:t>als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latin typeface="Arial" charset="0"/>
                        </a:rPr>
                        <a:t> LF </a:t>
                      </a:r>
                      <a:r>
                        <a:rPr lang="en-GB" sz="1800" dirty="0" err="1">
                          <a:solidFill>
                            <a:srgbClr val="000000"/>
                          </a:solidFill>
                          <a:latin typeface="Arial" charset="0"/>
                        </a:rPr>
                        <a:t>gewählt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latin typeface="Arial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lang="en-GB" sz="2800" dirty="0">
                        <a:solidFill>
                          <a:srgbClr val="FF0000"/>
                        </a:solidFill>
                        <a:latin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3128070" y="5974419"/>
            <a:ext cx="3816424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 dirty="0">
                <a:solidFill>
                  <a:schemeClr val="tx1"/>
                </a:solidFill>
                <a:latin typeface="Arial" charset="0"/>
                <a:sym typeface="Wingdings"/>
              </a:rPr>
              <a:t>∑ mind. 42 </a:t>
            </a:r>
            <a:r>
              <a:rPr lang="en-GB" sz="2800" b="1" dirty="0" err="1">
                <a:solidFill>
                  <a:schemeClr val="tx1"/>
                </a:solidFill>
                <a:latin typeface="Arial" charset="0"/>
                <a:sym typeface="Wingdings"/>
              </a:rPr>
              <a:t>Kurse</a:t>
            </a:r>
            <a:r>
              <a:rPr lang="en-GB" sz="2800" b="1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endParaRPr lang="en-GB" sz="28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47750" y="6832550"/>
            <a:ext cx="102568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1. </a:t>
            </a:r>
            <a:r>
              <a:rPr lang="en-GB" sz="1800" b="1" dirty="0" err="1">
                <a:solidFill>
                  <a:schemeClr val="tx1"/>
                </a:solidFill>
                <a:latin typeface="Arial" charset="0"/>
              </a:rPr>
              <a:t>Aufbau</a:t>
            </a: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 der </a:t>
            </a:r>
            <a:r>
              <a:rPr lang="en-GB" sz="1800" b="1" dirty="0" err="1">
                <a:solidFill>
                  <a:schemeClr val="tx1"/>
                </a:solidFill>
                <a:latin typeface="Arial" charset="0"/>
              </a:rPr>
              <a:t>Kursstufe</a:t>
            </a: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		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2.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Abitur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und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Gesamtqualifikation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        3.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Mündliches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Abitur</a:t>
            </a: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37615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  <a:p>
            <a:pPr algn="r"/>
            <a:endParaRPr lang="en-GB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2008" y="1099220"/>
            <a:ext cx="9824814" cy="51728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457200" indent="-273050">
              <a:lnSpc>
                <a:spcPct val="100000"/>
              </a:lnSpc>
              <a:buFont typeface="Wingdings" charset="2"/>
              <a:buChar char="§"/>
              <a:tabLst>
                <a:tab pos="0" algn="l"/>
                <a:tab pos="35083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 err="1">
                <a:solidFill>
                  <a:schemeClr val="tx1"/>
                </a:solidFill>
                <a:latin typeface="Arial" charset="0"/>
              </a:rPr>
              <a:t>Belegung</a:t>
            </a:r>
            <a:r>
              <a:rPr lang="en-GB" sz="2000" dirty="0">
                <a:solidFill>
                  <a:schemeClr val="tx1"/>
                </a:solidFill>
                <a:latin typeface="Arial" charset="0"/>
              </a:rPr>
              <a:t> von </a:t>
            </a:r>
            <a:r>
              <a:rPr lang="en-GB" sz="2000" dirty="0">
                <a:solidFill>
                  <a:srgbClr val="FF0000"/>
                </a:solidFill>
                <a:latin typeface="Arial" charset="0"/>
              </a:rPr>
              <a:t>2 </a:t>
            </a:r>
            <a:r>
              <a:rPr lang="en-GB" sz="2000" dirty="0" err="1">
                <a:solidFill>
                  <a:srgbClr val="FF0000"/>
                </a:solidFill>
                <a:latin typeface="Arial" charset="0"/>
              </a:rPr>
              <a:t>Fremdsprachen</a:t>
            </a:r>
            <a:r>
              <a:rPr lang="en-GB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Arial" charset="0"/>
              </a:rPr>
              <a:t>ODER </a:t>
            </a:r>
            <a:r>
              <a:rPr lang="en-GB" sz="2000" dirty="0">
                <a:solidFill>
                  <a:srgbClr val="0000FF"/>
                </a:solidFill>
                <a:latin typeface="Arial" charset="0"/>
              </a:rPr>
              <a:t>2 </a:t>
            </a:r>
            <a:r>
              <a:rPr lang="en-GB" sz="2000" dirty="0" err="1">
                <a:solidFill>
                  <a:srgbClr val="0000FF"/>
                </a:solidFill>
                <a:latin typeface="Arial" charset="0"/>
              </a:rPr>
              <a:t>Naturwissenschaften</a:t>
            </a:r>
            <a:endParaRPr lang="en-GB" sz="2000" dirty="0">
              <a:solidFill>
                <a:srgbClr val="0000FF"/>
              </a:solidFill>
              <a:latin typeface="Arial" charset="0"/>
            </a:endParaRPr>
          </a:p>
          <a:p>
            <a:pPr marL="184150">
              <a:lnSpc>
                <a:spcPct val="100000"/>
              </a:lnSpc>
              <a:tabLst>
                <a:tab pos="0" algn="l"/>
                <a:tab pos="35083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dirty="0">
              <a:solidFill>
                <a:srgbClr val="0000FF"/>
              </a:solidFill>
              <a:latin typeface="Arial" charset="0"/>
            </a:endParaRPr>
          </a:p>
          <a:p>
            <a:pPr marL="184150">
              <a:lnSpc>
                <a:spcPct val="100000"/>
              </a:lnSpc>
              <a:tabLst>
                <a:tab pos="0" algn="l"/>
                <a:tab pos="35083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dirty="0">
              <a:solidFill>
                <a:srgbClr val="0000FF"/>
              </a:solidFill>
              <a:latin typeface="Arial" charset="0"/>
            </a:endParaRPr>
          </a:p>
          <a:p>
            <a:pPr marL="457200" indent="-273050">
              <a:lnSpc>
                <a:spcPct val="100000"/>
              </a:lnSpc>
              <a:buFont typeface="Wingdings" charset="2"/>
              <a:buChar char="§"/>
              <a:tabLst>
                <a:tab pos="0" algn="l"/>
                <a:tab pos="35083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solidFill>
                  <a:srgbClr val="FF0000"/>
                </a:solidFill>
                <a:latin typeface="Arial" charset="0"/>
              </a:rPr>
              <a:t>D</a:t>
            </a:r>
            <a:r>
              <a:rPr lang="en-GB" sz="2000" dirty="0">
                <a:solidFill>
                  <a:srgbClr val="000000"/>
                </a:solidFill>
                <a:latin typeface="Arial" charset="0"/>
              </a:rPr>
              <a:t> und </a:t>
            </a:r>
            <a:r>
              <a:rPr lang="en-GB" sz="2000" dirty="0">
                <a:solidFill>
                  <a:srgbClr val="0000FF"/>
                </a:solidFill>
                <a:latin typeface="Arial" charset="0"/>
              </a:rPr>
              <a:t>M</a:t>
            </a:r>
            <a:r>
              <a:rPr lang="en-GB" sz="2000" dirty="0">
                <a:solidFill>
                  <a:srgbClr val="000000"/>
                </a:solidFill>
                <a:latin typeface="Arial" charset="0"/>
              </a:rPr>
              <a:t> MÜSSEN </a:t>
            </a:r>
            <a:r>
              <a:rPr lang="en-GB" sz="2000" dirty="0" err="1">
                <a:solidFill>
                  <a:srgbClr val="000000"/>
                </a:solidFill>
                <a:latin typeface="Arial" charset="0"/>
              </a:rPr>
              <a:t>entweder</a:t>
            </a:r>
            <a:r>
              <a:rPr lang="en-GB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charset="0"/>
              </a:rPr>
              <a:t>als</a:t>
            </a:r>
            <a:r>
              <a:rPr lang="en-GB" sz="2000" dirty="0">
                <a:solidFill>
                  <a:srgbClr val="000000"/>
                </a:solidFill>
                <a:latin typeface="Arial" charset="0"/>
              </a:rPr>
              <a:t> LF </a:t>
            </a:r>
            <a:r>
              <a:rPr lang="en-GB" sz="2000" dirty="0" err="1">
                <a:solidFill>
                  <a:srgbClr val="000000"/>
                </a:solidFill>
                <a:latin typeface="Arial" charset="0"/>
              </a:rPr>
              <a:t>oder</a:t>
            </a:r>
            <a:r>
              <a:rPr lang="en-GB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charset="0"/>
              </a:rPr>
              <a:t>als</a:t>
            </a:r>
            <a:r>
              <a:rPr lang="en-GB" sz="2000" dirty="0">
                <a:solidFill>
                  <a:srgbClr val="000000"/>
                </a:solidFill>
                <a:latin typeface="Arial" charset="0"/>
              </a:rPr>
              <a:t> BF </a:t>
            </a:r>
            <a:r>
              <a:rPr lang="en-GB" sz="2000" dirty="0" err="1">
                <a:solidFill>
                  <a:srgbClr val="000000"/>
                </a:solidFill>
                <a:latin typeface="Arial" charset="0"/>
              </a:rPr>
              <a:t>bewählt</a:t>
            </a:r>
            <a:r>
              <a:rPr lang="en-GB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charset="0"/>
              </a:rPr>
              <a:t>werden</a:t>
            </a:r>
            <a:endParaRPr lang="en-GB" sz="2000" dirty="0">
              <a:solidFill>
                <a:srgbClr val="000000"/>
              </a:solidFill>
              <a:latin typeface="Arial" charset="0"/>
            </a:endParaRPr>
          </a:p>
          <a:p>
            <a:pPr marL="184150">
              <a:lnSpc>
                <a:spcPct val="100000"/>
              </a:lnSpc>
              <a:tabLst>
                <a:tab pos="0" algn="l"/>
                <a:tab pos="35083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solidFill>
                  <a:srgbClr val="000000"/>
                </a:solidFill>
                <a:latin typeface="Arial" charset="0"/>
                <a:sym typeface="Wingdings"/>
              </a:rPr>
              <a:t>   </a:t>
            </a:r>
            <a:r>
              <a:rPr lang="en-GB" sz="2000" dirty="0">
                <a:solidFill>
                  <a:srgbClr val="000000"/>
                </a:solidFill>
                <a:latin typeface="Arial" charset="0"/>
              </a:rPr>
              <a:t> MÜSSEN </a:t>
            </a:r>
            <a:r>
              <a:rPr lang="en-GB" sz="2000" dirty="0" err="1">
                <a:solidFill>
                  <a:srgbClr val="000000"/>
                </a:solidFill>
                <a:latin typeface="Arial" charset="0"/>
              </a:rPr>
              <a:t>Gegenstand</a:t>
            </a:r>
            <a:r>
              <a:rPr lang="en-GB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charset="0"/>
              </a:rPr>
              <a:t>schriftlicher</a:t>
            </a:r>
            <a:r>
              <a:rPr lang="en-GB" sz="2000" dirty="0">
                <a:solidFill>
                  <a:srgbClr val="000000"/>
                </a:solidFill>
                <a:latin typeface="Arial" charset="0"/>
              </a:rPr>
              <a:t> ODER </a:t>
            </a:r>
            <a:r>
              <a:rPr lang="en-GB" sz="2000" dirty="0" err="1">
                <a:solidFill>
                  <a:srgbClr val="000000"/>
                </a:solidFill>
                <a:latin typeface="Arial" charset="0"/>
              </a:rPr>
              <a:t>mündlicher</a:t>
            </a:r>
            <a:r>
              <a:rPr lang="en-GB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charset="0"/>
              </a:rPr>
              <a:t>Prüfung</a:t>
            </a:r>
            <a:r>
              <a:rPr lang="en-GB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charset="0"/>
              </a:rPr>
              <a:t>sein</a:t>
            </a:r>
            <a:r>
              <a:rPr lang="en-GB" sz="2000" dirty="0">
                <a:solidFill>
                  <a:srgbClr val="000000"/>
                </a:solidFill>
                <a:latin typeface="Arial" charset="0"/>
              </a:rPr>
              <a:t>!</a:t>
            </a:r>
          </a:p>
          <a:p>
            <a:pPr marL="184150">
              <a:lnSpc>
                <a:spcPct val="100000"/>
              </a:lnSpc>
              <a:tabLst>
                <a:tab pos="0" algn="l"/>
                <a:tab pos="35083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dirty="0">
              <a:solidFill>
                <a:schemeClr val="tx1"/>
              </a:solidFill>
              <a:latin typeface="Arial" charset="0"/>
            </a:endParaRPr>
          </a:p>
          <a:p>
            <a:pPr marL="184150">
              <a:lnSpc>
                <a:spcPct val="100000"/>
              </a:lnSpc>
              <a:tabLst>
                <a:tab pos="0" algn="l"/>
                <a:tab pos="35083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dirty="0">
              <a:solidFill>
                <a:schemeClr val="tx1"/>
              </a:solidFill>
              <a:latin typeface="Arial" charset="0"/>
            </a:endParaRPr>
          </a:p>
          <a:p>
            <a:pPr marL="457200" indent="-273050">
              <a:lnSpc>
                <a:spcPct val="100000"/>
              </a:lnSpc>
              <a:buFont typeface="Wingdings" charset="2"/>
              <a:buChar char="§"/>
              <a:tabLst>
                <a:tab pos="0" algn="l"/>
                <a:tab pos="35083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 err="1">
                <a:solidFill>
                  <a:srgbClr val="000000"/>
                </a:solidFill>
                <a:latin typeface="Arial" charset="0"/>
              </a:rPr>
              <a:t>Abdeckung</a:t>
            </a:r>
            <a:r>
              <a:rPr lang="en-GB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charset="0"/>
              </a:rPr>
              <a:t>aller</a:t>
            </a:r>
            <a:r>
              <a:rPr lang="en-GB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charset="0"/>
              </a:rPr>
              <a:t>drei</a:t>
            </a:r>
            <a:r>
              <a:rPr lang="en-GB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Arial" charset="0"/>
              </a:rPr>
              <a:t>Aufga</a:t>
            </a:r>
            <a:r>
              <a:rPr lang="en-GB" sz="2000" dirty="0" err="1">
                <a:solidFill>
                  <a:srgbClr val="009900"/>
                </a:solidFill>
                <a:latin typeface="Arial" charset="0"/>
              </a:rPr>
              <a:t>benf</a:t>
            </a:r>
            <a:r>
              <a:rPr lang="en-GB" sz="2000" dirty="0" err="1">
                <a:solidFill>
                  <a:srgbClr val="0000FF"/>
                </a:solidFill>
                <a:latin typeface="Arial" charset="0"/>
              </a:rPr>
              <a:t>elder</a:t>
            </a:r>
            <a:r>
              <a:rPr lang="en-GB" sz="2000" dirty="0">
                <a:solidFill>
                  <a:srgbClr val="000000"/>
                </a:solidFill>
                <a:latin typeface="Arial" charset="0"/>
              </a:rPr>
              <a:t> in den </a:t>
            </a:r>
            <a:r>
              <a:rPr lang="en-GB" sz="2000" dirty="0" err="1">
                <a:solidFill>
                  <a:srgbClr val="000000"/>
                </a:solidFill>
                <a:latin typeface="Arial" charset="0"/>
              </a:rPr>
              <a:t>Abiturprüfungen</a:t>
            </a:r>
            <a:endParaRPr lang="en-GB" sz="2000" dirty="0">
              <a:solidFill>
                <a:srgbClr val="000000"/>
              </a:solidFill>
              <a:latin typeface="Arial" charset="0"/>
            </a:endParaRPr>
          </a:p>
          <a:p>
            <a:pPr marL="184150">
              <a:lnSpc>
                <a:spcPct val="100000"/>
              </a:lnSpc>
              <a:tabLst>
                <a:tab pos="0" algn="l"/>
                <a:tab pos="35083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dirty="0">
              <a:solidFill>
                <a:srgbClr val="000000"/>
              </a:solidFill>
              <a:latin typeface="Arial" charset="0"/>
            </a:endParaRPr>
          </a:p>
          <a:p>
            <a:pPr marL="184150">
              <a:lnSpc>
                <a:spcPct val="100000"/>
              </a:lnSpc>
              <a:tabLst>
                <a:tab pos="0" algn="l"/>
                <a:tab pos="35083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dirty="0">
              <a:solidFill>
                <a:srgbClr val="000000"/>
              </a:solidFill>
              <a:latin typeface="Arial" charset="0"/>
            </a:endParaRPr>
          </a:p>
          <a:p>
            <a:pPr marL="457200" indent="-273050">
              <a:lnSpc>
                <a:spcPct val="100000"/>
              </a:lnSpc>
              <a:buFont typeface="Wingdings" charset="2"/>
              <a:buChar char="§"/>
              <a:tabLst>
                <a:tab pos="0" algn="l"/>
                <a:tab pos="35083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 err="1">
                <a:solidFill>
                  <a:schemeClr val="tx1"/>
                </a:solidFill>
                <a:latin typeface="Arial" charset="0"/>
              </a:rPr>
              <a:t>Wird</a:t>
            </a:r>
            <a:r>
              <a:rPr lang="en-GB" sz="20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charset="0"/>
              </a:rPr>
              <a:t>verpflichtendes</a:t>
            </a:r>
            <a:r>
              <a:rPr lang="en-GB" sz="20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charset="0"/>
              </a:rPr>
              <a:t>Basisfach</a:t>
            </a:r>
            <a:r>
              <a:rPr lang="en-GB" sz="20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charset="0"/>
              </a:rPr>
              <a:t>bereits</a:t>
            </a:r>
            <a:r>
              <a:rPr lang="en-GB" sz="20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charset="0"/>
              </a:rPr>
              <a:t>als</a:t>
            </a:r>
            <a:r>
              <a:rPr lang="en-GB" sz="20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charset="0"/>
              </a:rPr>
              <a:t>Leistungsfach</a:t>
            </a:r>
            <a:r>
              <a:rPr lang="en-GB" sz="20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charset="0"/>
              </a:rPr>
              <a:t>belegt</a:t>
            </a:r>
            <a:r>
              <a:rPr lang="en-GB" sz="2000" dirty="0">
                <a:solidFill>
                  <a:schemeClr val="tx1"/>
                </a:solidFill>
                <a:latin typeface="Arial" charset="0"/>
              </a:rPr>
              <a:t>, </a:t>
            </a:r>
          </a:p>
          <a:p>
            <a:pPr marL="184150">
              <a:lnSpc>
                <a:spcPct val="100000"/>
              </a:lnSpc>
              <a:tabLst>
                <a:tab pos="0" algn="l"/>
                <a:tab pos="35083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solidFill>
                  <a:schemeClr val="tx1"/>
                </a:solidFill>
                <a:latin typeface="Arial" charset="0"/>
              </a:rPr>
              <a:t>	  </a:t>
            </a:r>
            <a:r>
              <a:rPr lang="en-GB" sz="2000" dirty="0" err="1">
                <a:solidFill>
                  <a:schemeClr val="tx1"/>
                </a:solidFill>
                <a:latin typeface="Arial" charset="0"/>
              </a:rPr>
              <a:t>entbindet</a:t>
            </a:r>
            <a:r>
              <a:rPr lang="en-GB" sz="2000" dirty="0">
                <a:solidFill>
                  <a:schemeClr val="tx1"/>
                </a:solidFill>
                <a:latin typeface="Arial" charset="0"/>
              </a:rPr>
              <a:t> dies </a:t>
            </a:r>
            <a:r>
              <a:rPr lang="en-GB" sz="2000" dirty="0" err="1">
                <a:solidFill>
                  <a:schemeClr val="tx1"/>
                </a:solidFill>
                <a:latin typeface="Arial" charset="0"/>
              </a:rPr>
              <a:t>vom</a:t>
            </a:r>
            <a:r>
              <a:rPr lang="en-GB" sz="20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charset="0"/>
              </a:rPr>
              <a:t>Besuch</a:t>
            </a:r>
            <a:r>
              <a:rPr lang="en-GB" sz="2000" dirty="0">
                <a:solidFill>
                  <a:schemeClr val="tx1"/>
                </a:solidFill>
                <a:latin typeface="Arial" charset="0"/>
              </a:rPr>
              <a:t> des </a:t>
            </a:r>
            <a:r>
              <a:rPr lang="en-GB" sz="2000" dirty="0" err="1">
                <a:solidFill>
                  <a:schemeClr val="tx1"/>
                </a:solidFill>
                <a:latin typeface="Arial" charset="0"/>
              </a:rPr>
              <a:t>Faches</a:t>
            </a:r>
            <a:r>
              <a:rPr lang="en-GB" sz="20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charset="0"/>
              </a:rPr>
              <a:t>als</a:t>
            </a:r>
            <a:r>
              <a:rPr lang="en-GB" sz="20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charset="0"/>
              </a:rPr>
              <a:t>Basisfach</a:t>
            </a:r>
            <a:endParaRPr lang="en-GB" sz="2000" dirty="0">
              <a:solidFill>
                <a:schemeClr val="tx1"/>
              </a:solidFill>
              <a:latin typeface="Arial" charset="0"/>
            </a:endParaRPr>
          </a:p>
          <a:p>
            <a:pPr marL="184150">
              <a:lnSpc>
                <a:spcPct val="100000"/>
              </a:lnSpc>
              <a:tabLst>
                <a:tab pos="0" algn="l"/>
                <a:tab pos="35083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dirty="0">
              <a:solidFill>
                <a:srgbClr val="000000"/>
              </a:solidFill>
              <a:latin typeface="Arial" charset="0"/>
            </a:endParaRPr>
          </a:p>
          <a:p>
            <a:pPr marL="184150">
              <a:lnSpc>
                <a:spcPct val="100000"/>
              </a:lnSpc>
              <a:tabLst>
                <a:tab pos="0" algn="l"/>
                <a:tab pos="35083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dirty="0">
              <a:solidFill>
                <a:schemeClr val="tx1"/>
              </a:solidFill>
              <a:latin typeface="Arial" charset="0"/>
            </a:endParaRPr>
          </a:p>
          <a:p>
            <a:pPr marL="457200" indent="-273050">
              <a:lnSpc>
                <a:spcPct val="100000"/>
              </a:lnSpc>
              <a:buFont typeface="Wingdings" charset="2"/>
              <a:buChar char="§"/>
              <a:tabLst>
                <a:tab pos="0" algn="l"/>
                <a:tab pos="35083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solidFill>
                  <a:schemeClr val="tx1"/>
                </a:solidFill>
                <a:latin typeface="Arial" charset="0"/>
              </a:rPr>
              <a:t>Max. 8 </a:t>
            </a:r>
            <a:r>
              <a:rPr lang="en-GB" sz="2000" dirty="0" err="1">
                <a:solidFill>
                  <a:schemeClr val="tx1"/>
                </a:solidFill>
                <a:latin typeface="Arial" charset="0"/>
              </a:rPr>
              <a:t>Kurse</a:t>
            </a:r>
            <a:r>
              <a:rPr lang="en-GB" sz="2000" dirty="0">
                <a:solidFill>
                  <a:schemeClr val="tx1"/>
                </a:solidFill>
                <a:latin typeface="Arial" charset="0"/>
              </a:rPr>
              <a:t> &lt; 5 </a:t>
            </a:r>
            <a:r>
              <a:rPr lang="en-GB" sz="2000" dirty="0" err="1">
                <a:solidFill>
                  <a:schemeClr val="tx1"/>
                </a:solidFill>
                <a:latin typeface="Arial" charset="0"/>
              </a:rPr>
              <a:t>Punkte</a:t>
            </a:r>
            <a:r>
              <a:rPr lang="en-GB" sz="2000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GB" sz="2000" b="1" dirty="0" err="1">
                <a:solidFill>
                  <a:schemeClr val="tx1"/>
                </a:solidFill>
                <a:latin typeface="Arial" charset="0"/>
              </a:rPr>
              <a:t>darunter</a:t>
            </a:r>
            <a:r>
              <a:rPr lang="en-GB" sz="2000" dirty="0">
                <a:solidFill>
                  <a:schemeClr val="tx1"/>
                </a:solidFill>
                <a:latin typeface="Arial" charset="0"/>
              </a:rPr>
              <a:t> max. </a:t>
            </a:r>
            <a:r>
              <a:rPr lang="en-GB" sz="2000" b="1" dirty="0">
                <a:solidFill>
                  <a:schemeClr val="tx1"/>
                </a:solidFill>
                <a:latin typeface="Arial" charset="0"/>
              </a:rPr>
              <a:t>3 </a:t>
            </a:r>
            <a:r>
              <a:rPr lang="en-GB" sz="2000" b="1" dirty="0" err="1">
                <a:solidFill>
                  <a:schemeClr val="tx1"/>
                </a:solidFill>
                <a:latin typeface="Arial" charset="0"/>
              </a:rPr>
              <a:t>Kurse</a:t>
            </a:r>
            <a:r>
              <a:rPr lang="en-GB" sz="2000" dirty="0">
                <a:solidFill>
                  <a:schemeClr val="tx1"/>
                </a:solidFill>
                <a:latin typeface="Arial" charset="0"/>
              </a:rPr>
              <a:t> in den </a:t>
            </a:r>
            <a:r>
              <a:rPr lang="en-GB" sz="2000" b="1" dirty="0">
                <a:solidFill>
                  <a:schemeClr val="tx1"/>
                </a:solidFill>
                <a:latin typeface="Arial" charset="0"/>
              </a:rPr>
              <a:t>LF</a:t>
            </a:r>
          </a:p>
          <a:p>
            <a:pPr marL="184150">
              <a:lnSpc>
                <a:spcPct val="100000"/>
              </a:lnSpc>
              <a:tabLst>
                <a:tab pos="0" algn="l"/>
                <a:tab pos="35083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dirty="0">
              <a:solidFill>
                <a:schemeClr val="tx1"/>
              </a:solidFill>
              <a:latin typeface="Arial" charset="0"/>
            </a:endParaRPr>
          </a:p>
          <a:p>
            <a:pPr marL="184150">
              <a:lnSpc>
                <a:spcPct val="100000"/>
              </a:lnSpc>
              <a:tabLst>
                <a:tab pos="0" algn="l"/>
                <a:tab pos="35083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dirty="0">
              <a:solidFill>
                <a:schemeClr val="tx1"/>
              </a:solidFill>
              <a:latin typeface="Arial" charset="0"/>
            </a:endParaRPr>
          </a:p>
          <a:p>
            <a:pPr marL="457200" indent="-273050">
              <a:lnSpc>
                <a:spcPct val="100000"/>
              </a:lnSpc>
              <a:buFont typeface="Wingdings" charset="2"/>
              <a:buChar char="§"/>
              <a:tabLst>
                <a:tab pos="0" algn="l"/>
                <a:tab pos="35083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>
                <a:solidFill>
                  <a:schemeClr val="tx1"/>
                </a:solidFill>
                <a:latin typeface="Arial" charset="0"/>
              </a:rPr>
              <a:t>KEIN</a:t>
            </a:r>
            <a:r>
              <a:rPr lang="en-GB" sz="20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charset="0"/>
              </a:rPr>
              <a:t>belegpflichtiger</a:t>
            </a:r>
            <a:r>
              <a:rPr lang="en-GB" sz="20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charset="0"/>
              </a:rPr>
              <a:t>Kurs</a:t>
            </a:r>
            <a:r>
              <a:rPr lang="en-GB" sz="2000" dirty="0">
                <a:solidFill>
                  <a:schemeClr val="tx1"/>
                </a:solidFill>
                <a:latin typeface="Arial" charset="0"/>
              </a:rPr>
              <a:t> und </a:t>
            </a:r>
            <a:r>
              <a:rPr lang="en-GB" sz="2000" b="1" dirty="0">
                <a:solidFill>
                  <a:schemeClr val="tx1"/>
                </a:solidFill>
                <a:latin typeface="Arial" charset="0"/>
              </a:rPr>
              <a:t>KEINE</a:t>
            </a:r>
            <a:r>
              <a:rPr lang="en-GB" sz="20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charset="0"/>
              </a:rPr>
              <a:t>Prüfung</a:t>
            </a:r>
            <a:r>
              <a:rPr lang="en-GB" sz="20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charset="0"/>
              </a:rPr>
              <a:t>darf</a:t>
            </a:r>
            <a:r>
              <a:rPr lang="en-GB" sz="20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charset="0"/>
              </a:rPr>
              <a:t>mit</a:t>
            </a:r>
            <a:r>
              <a:rPr lang="en-GB" sz="2000" dirty="0">
                <a:solidFill>
                  <a:schemeClr val="tx1"/>
                </a:solidFill>
                <a:latin typeface="Arial" charset="0"/>
              </a:rPr>
              <a:t> 0 </a:t>
            </a:r>
            <a:r>
              <a:rPr lang="en-GB" sz="2000" dirty="0" err="1">
                <a:solidFill>
                  <a:schemeClr val="tx1"/>
                </a:solidFill>
                <a:latin typeface="Arial" charset="0"/>
              </a:rPr>
              <a:t>Punkten</a:t>
            </a:r>
            <a:r>
              <a:rPr lang="en-GB" sz="2000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marL="184150">
              <a:lnSpc>
                <a:spcPct val="100000"/>
              </a:lnSpc>
              <a:tabLst>
                <a:tab pos="0" algn="l"/>
                <a:tab pos="35083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solidFill>
                  <a:schemeClr val="tx1"/>
                </a:solidFill>
                <a:latin typeface="Arial" charset="0"/>
              </a:rPr>
              <a:t>    </a:t>
            </a:r>
            <a:r>
              <a:rPr lang="en-GB" sz="2000" dirty="0" err="1">
                <a:solidFill>
                  <a:schemeClr val="tx1"/>
                </a:solidFill>
                <a:latin typeface="Arial" charset="0"/>
              </a:rPr>
              <a:t>abgeschlossen</a:t>
            </a:r>
            <a:r>
              <a:rPr lang="en-GB" sz="20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charset="0"/>
              </a:rPr>
              <a:t>werden</a:t>
            </a:r>
            <a:r>
              <a:rPr lang="en-GB" sz="2000" dirty="0">
                <a:solidFill>
                  <a:schemeClr val="tx1"/>
                </a:solidFill>
                <a:latin typeface="Arial" charset="0"/>
              </a:rPr>
              <a:t>!</a:t>
            </a:r>
            <a:endParaRPr lang="en-GB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247750" y="234684"/>
            <a:ext cx="972108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dirty="0" err="1">
                <a:solidFill>
                  <a:schemeClr val="tx1"/>
                </a:solidFill>
                <a:latin typeface="Arial" charset="0"/>
              </a:rPr>
              <a:t>Belegpflicht</a:t>
            </a:r>
            <a:r>
              <a:rPr lang="en-GB" sz="36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mr-IN" sz="3600" b="1" dirty="0">
                <a:solidFill>
                  <a:schemeClr val="tx1"/>
                </a:solidFill>
                <a:latin typeface="Arial" charset="0"/>
              </a:rPr>
              <a:t>–</a:t>
            </a:r>
            <a:r>
              <a:rPr lang="en-GB" sz="36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Arial" charset="0"/>
              </a:rPr>
              <a:t>Zusatzbedingungen</a:t>
            </a:r>
            <a:endParaRPr lang="en-GB" sz="36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47750" y="6832550"/>
            <a:ext cx="102568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1. </a:t>
            </a:r>
            <a:r>
              <a:rPr lang="en-GB" sz="1800" b="1" dirty="0" err="1">
                <a:solidFill>
                  <a:schemeClr val="tx1"/>
                </a:solidFill>
                <a:latin typeface="Arial" charset="0"/>
              </a:rPr>
              <a:t>Aufbau</a:t>
            </a: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 der </a:t>
            </a:r>
            <a:r>
              <a:rPr lang="en-GB" sz="1800" b="1" dirty="0" err="1">
                <a:solidFill>
                  <a:schemeClr val="tx1"/>
                </a:solidFill>
                <a:latin typeface="Arial" charset="0"/>
              </a:rPr>
              <a:t>Kursstufe</a:t>
            </a: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		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2.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Abitur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und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Gesamtqualifikation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        3.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Mündliches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Abitur</a:t>
            </a: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153489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  <a:p>
            <a:pPr algn="r"/>
            <a:endParaRPr lang="en-GB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239638" y="1531268"/>
            <a:ext cx="8001000" cy="17949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457200" indent="-457200">
              <a:lnSpc>
                <a:spcPct val="100000"/>
              </a:lnSpc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 dirty="0" err="1">
                <a:solidFill>
                  <a:srgbClr val="FF6600"/>
                </a:solidFill>
                <a:latin typeface="Arial" charset="0"/>
              </a:rPr>
              <a:t>Seminarkurs</a:t>
            </a:r>
            <a:r>
              <a:rPr lang="en-GB" sz="2800" dirty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Arial" charset="0"/>
              </a:rPr>
              <a:t>(3-stündig, JS 1)</a:t>
            </a:r>
          </a:p>
          <a:p>
            <a:pPr marL="457200" indent="-457200">
              <a:lnSpc>
                <a:spcPct val="100000"/>
              </a:lnSpc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050" dirty="0">
                <a:solidFill>
                  <a:schemeClr val="tx1"/>
                </a:solidFill>
                <a:latin typeface="Arial" charset="0"/>
              </a:rPr>
              <a:t>	</a:t>
            </a:r>
            <a:endParaRPr lang="en-GB" dirty="0">
              <a:solidFill>
                <a:schemeClr val="tx1"/>
              </a:solidFill>
              <a:latin typeface="Arial" charset="0"/>
            </a:endParaRPr>
          </a:p>
          <a:p>
            <a:pPr marL="457200" indent="-457200">
              <a:lnSpc>
                <a:spcPct val="100000"/>
              </a:lnSpc>
              <a:buClr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chemeClr val="tx1"/>
                </a:solidFill>
                <a:latin typeface="Arial" charset="0"/>
              </a:rPr>
              <a:t>Belegung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eines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Seminarkurses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(50% der </a:t>
            </a:r>
            <a:r>
              <a:rPr lang="en-GB" sz="1800" dirty="0" err="1">
                <a:solidFill>
                  <a:schemeClr val="tx1"/>
                </a:solidFill>
                <a:latin typeface="Arial" charset="0"/>
              </a:rPr>
              <a:t>Gesamtnote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)  </a:t>
            </a:r>
          </a:p>
          <a:p>
            <a:pPr marL="457200" indent="-457200">
              <a:lnSpc>
                <a:spcPct val="100000"/>
              </a:lnSpc>
              <a:buClr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chemeClr val="tx1"/>
                </a:solidFill>
                <a:latin typeface="Arial" charset="0"/>
              </a:rPr>
              <a:t>Schriftliche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Dokumentation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(= </a:t>
            </a:r>
            <a:r>
              <a:rPr lang="en-GB" sz="1800" dirty="0" err="1">
                <a:solidFill>
                  <a:schemeClr val="tx1"/>
                </a:solidFill>
                <a:latin typeface="Arial" charset="0"/>
              </a:rPr>
              <a:t>Seminararbeit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 25%)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marL="457200" indent="-457200">
              <a:lnSpc>
                <a:spcPct val="100000"/>
              </a:lnSpc>
              <a:buClr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chemeClr val="tx1"/>
                </a:solidFill>
                <a:latin typeface="Arial" charset="0"/>
              </a:rPr>
              <a:t>Kolloquium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(</a:t>
            </a:r>
            <a:r>
              <a:rPr lang="en-GB" sz="1800" dirty="0" err="1">
                <a:solidFill>
                  <a:schemeClr val="tx1"/>
                </a:solidFill>
                <a:latin typeface="Arial" charset="0"/>
              </a:rPr>
              <a:t>Darstellung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 der </a:t>
            </a:r>
            <a:r>
              <a:rPr lang="en-GB" sz="1800" dirty="0" err="1">
                <a:solidFill>
                  <a:schemeClr val="tx1"/>
                </a:solidFill>
                <a:latin typeface="Arial" charset="0"/>
              </a:rPr>
              <a:t>Ergebnisse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 25%)</a:t>
            </a:r>
            <a:endParaRPr lang="en-GB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-72008" y="3475484"/>
            <a:ext cx="10544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 </a:t>
            </a:r>
            <a:r>
              <a:rPr lang="de-DE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g</a:t>
            </a:r>
            <a:r>
              <a:rPr lang="de-DE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esellschaftswissenschaftliches</a:t>
            </a: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oder </a:t>
            </a:r>
            <a:r>
              <a:rPr lang="de-D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naturwissenschaftliches</a:t>
            </a: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Thema</a:t>
            </a:r>
            <a:endParaRPr lang="de-DE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247750" y="4339580"/>
            <a:ext cx="9073008" cy="17872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457200" indent="-457200">
              <a:lnSpc>
                <a:spcPct val="100000"/>
              </a:lnSpc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 dirty="0" err="1">
                <a:solidFill>
                  <a:srgbClr val="FF6600"/>
                </a:solidFill>
                <a:latin typeface="Arial" charset="0"/>
              </a:rPr>
              <a:t>Wettbewerb</a:t>
            </a:r>
            <a:r>
              <a:rPr lang="en-GB" sz="1050" dirty="0">
                <a:solidFill>
                  <a:schemeClr val="tx1"/>
                </a:solidFill>
                <a:latin typeface="Arial" charset="0"/>
              </a:rPr>
              <a:t>	</a:t>
            </a:r>
          </a:p>
          <a:p>
            <a:pPr marL="457200" indent="-457200">
              <a:lnSpc>
                <a:spcPct val="100000"/>
              </a:lnSpc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000" dirty="0">
              <a:solidFill>
                <a:schemeClr val="tx1"/>
              </a:solidFill>
              <a:latin typeface="Arial" charset="0"/>
            </a:endParaRPr>
          </a:p>
          <a:p>
            <a:pPr marL="457200" indent="-457200">
              <a:lnSpc>
                <a:spcPct val="100000"/>
              </a:lnSpc>
              <a:buClr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chemeClr val="tx1"/>
                </a:solidFill>
                <a:latin typeface="Arial" charset="0"/>
              </a:rPr>
              <a:t>z.B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.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Jugend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musiziert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Bundeswettbewerb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Jugend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forscht</a:t>
            </a:r>
            <a:endParaRPr lang="en-GB" sz="1800" dirty="0">
              <a:solidFill>
                <a:schemeClr val="tx1"/>
              </a:solidFill>
              <a:latin typeface="Arial" charset="0"/>
            </a:endParaRPr>
          </a:p>
          <a:p>
            <a:pPr marL="457200" indent="-457200">
              <a:lnSpc>
                <a:spcPct val="100000"/>
              </a:lnSpc>
              <a:buClr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chemeClr val="tx1"/>
                </a:solidFill>
                <a:latin typeface="Arial" charset="0"/>
              </a:rPr>
              <a:t>Schriftliche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Dokumentation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&amp;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Kolloquium</a:t>
            </a:r>
            <a:endParaRPr lang="en-GB" dirty="0">
              <a:solidFill>
                <a:schemeClr val="tx1"/>
              </a:solidFill>
              <a:latin typeface="Arial" charset="0"/>
            </a:endParaRPr>
          </a:p>
          <a:p>
            <a:pPr marL="457200" indent="-457200">
              <a:lnSpc>
                <a:spcPct val="100000"/>
              </a:lnSpc>
              <a:buClr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chemeClr val="tx1"/>
                </a:solidFill>
                <a:latin typeface="Arial" charset="0"/>
              </a:rPr>
              <a:t>Genehmigung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durch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die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Schulleitung</a:t>
            </a:r>
            <a:endParaRPr lang="en-GB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47750" y="6832550"/>
            <a:ext cx="102568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1. </a:t>
            </a:r>
            <a:r>
              <a:rPr lang="en-GB" sz="1800" b="1" dirty="0" err="1">
                <a:solidFill>
                  <a:schemeClr val="tx1"/>
                </a:solidFill>
                <a:latin typeface="Arial" charset="0"/>
              </a:rPr>
              <a:t>Aufbau</a:t>
            </a: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 der </a:t>
            </a:r>
            <a:r>
              <a:rPr lang="en-GB" sz="1800" b="1" dirty="0" err="1">
                <a:solidFill>
                  <a:schemeClr val="tx1"/>
                </a:solidFill>
                <a:latin typeface="Arial" charset="0"/>
              </a:rPr>
              <a:t>Kursstufe</a:t>
            </a: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		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2.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Abitur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und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Gesamtqualifikation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        3.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Mündliches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Abitur</a:t>
            </a: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247750" y="210003"/>
            <a:ext cx="9865096" cy="10332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dirty="0" err="1">
                <a:solidFill>
                  <a:schemeClr val="tx1"/>
                </a:solidFill>
                <a:latin typeface="Arial" charset="0"/>
              </a:rPr>
              <a:t>Besondere</a:t>
            </a:r>
            <a:r>
              <a:rPr lang="en-GB" sz="36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Arial" charset="0"/>
              </a:rPr>
              <a:t>Lernleistung</a:t>
            </a:r>
            <a:r>
              <a:rPr lang="en-GB" sz="3600" b="1" dirty="0">
                <a:solidFill>
                  <a:schemeClr val="tx1"/>
                </a:solidFill>
                <a:latin typeface="Arial" charset="0"/>
              </a:rPr>
              <a:t> (</a:t>
            </a:r>
            <a:r>
              <a:rPr lang="en-GB" sz="3600" b="1" dirty="0">
                <a:solidFill>
                  <a:srgbClr val="FF6600"/>
                </a:solidFill>
                <a:latin typeface="Arial" charset="0"/>
              </a:rPr>
              <a:t>BLL</a:t>
            </a:r>
            <a:r>
              <a:rPr lang="en-GB" sz="3600" b="1" dirty="0">
                <a:solidFill>
                  <a:schemeClr val="tx1"/>
                </a:solidFill>
                <a:latin typeface="Arial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500" b="1" dirty="0">
              <a:solidFill>
                <a:schemeClr val="tx1"/>
              </a:solidFill>
              <a:latin typeface="Arial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>
                <a:solidFill>
                  <a:srgbClr val="000000"/>
                </a:solidFill>
                <a:latin typeface="Arial" charset="0"/>
              </a:rPr>
              <a:t>= </a:t>
            </a:r>
            <a:r>
              <a:rPr lang="en-GB" sz="2000" b="1" dirty="0" err="1">
                <a:solidFill>
                  <a:srgbClr val="000000"/>
                </a:solidFill>
                <a:latin typeface="Arial" charset="0"/>
              </a:rPr>
              <a:t>frei</a:t>
            </a:r>
            <a:r>
              <a:rPr lang="en-GB" sz="2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Arial" charset="0"/>
              </a:rPr>
              <a:t>wählbare</a:t>
            </a:r>
            <a:r>
              <a:rPr lang="en-GB" sz="2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Arial" charset="0"/>
              </a:rPr>
              <a:t>Zusatzleistung</a:t>
            </a:r>
            <a:endParaRPr lang="en-GB" sz="20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559694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  <a:p>
            <a:pPr algn="r"/>
            <a:endParaRPr lang="en-GB"/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247750" y="229748"/>
            <a:ext cx="9865096" cy="7254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dirty="0" err="1">
                <a:solidFill>
                  <a:schemeClr val="tx1"/>
                </a:solidFill>
                <a:latin typeface="Arial" charset="0"/>
              </a:rPr>
              <a:t>Wozu</a:t>
            </a:r>
            <a:r>
              <a:rPr lang="en-GB" sz="36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Arial" charset="0"/>
              </a:rPr>
              <a:t>eine</a:t>
            </a:r>
            <a:r>
              <a:rPr lang="en-GB" sz="36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3600" b="1" dirty="0">
                <a:solidFill>
                  <a:srgbClr val="FF6600"/>
                </a:solidFill>
                <a:latin typeface="Arial" charset="0"/>
              </a:rPr>
              <a:t>BLL</a:t>
            </a:r>
            <a:r>
              <a:rPr lang="en-GB" sz="36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Arial" charset="0"/>
              </a:rPr>
              <a:t>wählen</a:t>
            </a:r>
            <a:r>
              <a:rPr lang="en-GB" sz="3600" b="1" dirty="0">
                <a:solidFill>
                  <a:schemeClr val="tx1"/>
                </a:solidFill>
                <a:latin typeface="Arial" charset="0"/>
              </a:rPr>
              <a:t>?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5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2479998" y="2606156"/>
            <a:ext cx="5544616" cy="1733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457200" indent="-457200" algn="ctr">
              <a:lnSpc>
                <a:spcPct val="100000"/>
              </a:lnSpc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>
                <a:solidFill>
                  <a:srgbClr val="000000"/>
                </a:solidFill>
                <a:latin typeface="Arial" charset="0"/>
              </a:rPr>
              <a:t>3 </a:t>
            </a:r>
            <a:r>
              <a:rPr lang="en-GB" sz="3200" dirty="0" err="1">
                <a:solidFill>
                  <a:srgbClr val="000000"/>
                </a:solidFill>
                <a:latin typeface="Arial" charset="0"/>
              </a:rPr>
              <a:t>schriftliche</a:t>
            </a:r>
            <a:r>
              <a:rPr lang="en-GB" sz="3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rial" charset="0"/>
              </a:rPr>
              <a:t>Prüfungen</a:t>
            </a:r>
            <a:r>
              <a:rPr lang="en-GB" sz="32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457200" indent="-457200" algn="ctr">
              <a:lnSpc>
                <a:spcPct val="100000"/>
              </a:lnSpc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>
                <a:solidFill>
                  <a:srgbClr val="000000"/>
                </a:solidFill>
                <a:latin typeface="Arial" charset="0"/>
              </a:rPr>
              <a:t>+ </a:t>
            </a:r>
          </a:p>
          <a:p>
            <a:pPr marL="457200" indent="-457200" algn="ctr">
              <a:lnSpc>
                <a:spcPct val="100000"/>
              </a:lnSpc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>
                <a:solidFill>
                  <a:srgbClr val="000000"/>
                </a:solidFill>
                <a:latin typeface="Arial" charset="0"/>
              </a:rPr>
              <a:t>2 </a:t>
            </a:r>
            <a:r>
              <a:rPr lang="en-GB" sz="3200" dirty="0" err="1">
                <a:solidFill>
                  <a:srgbClr val="000000"/>
                </a:solidFill>
                <a:latin typeface="Arial" charset="0"/>
              </a:rPr>
              <a:t>mündliche</a:t>
            </a:r>
            <a:r>
              <a:rPr lang="en-GB" sz="3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rial" charset="0"/>
              </a:rPr>
              <a:t>Prüfungen</a:t>
            </a:r>
            <a:endParaRPr lang="en-GB" dirty="0">
              <a:solidFill>
                <a:srgbClr val="000000"/>
              </a:solidFill>
              <a:latin typeface="Arial" charset="0"/>
            </a:endParaRPr>
          </a:p>
          <a:p>
            <a:pPr marL="457200" indent="-457200">
              <a:lnSpc>
                <a:spcPct val="100000"/>
              </a:lnSpc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050" dirty="0">
                <a:solidFill>
                  <a:schemeClr val="tx1"/>
                </a:solidFill>
                <a:latin typeface="Arial" charset="0"/>
              </a:rPr>
              <a:t>	</a:t>
            </a:r>
            <a:endParaRPr lang="en-GB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696022" y="1234524"/>
            <a:ext cx="518457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 err="1">
                <a:solidFill>
                  <a:srgbClr val="000000"/>
                </a:solidFill>
                <a:latin typeface="Arial" charset="0"/>
              </a:rPr>
              <a:t>Abiturprüfung</a:t>
            </a:r>
            <a:r>
              <a:rPr lang="en-GB" sz="32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Arial" charset="0"/>
              </a:rPr>
              <a:t>im</a:t>
            </a:r>
            <a:r>
              <a:rPr lang="en-GB" sz="3200" b="1" dirty="0">
                <a:solidFill>
                  <a:srgbClr val="000000"/>
                </a:solidFill>
                <a:latin typeface="Arial" charset="0"/>
              </a:rPr>
              <a:t> HJ 12.2</a:t>
            </a:r>
            <a:endParaRPr lang="en-GB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1615902" y="4649238"/>
            <a:ext cx="7272808" cy="1202510"/>
          </a:xfrm>
          <a:prstGeom prst="rect">
            <a:avLst/>
          </a:pr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457200" indent="-457200" algn="ctr">
              <a:lnSpc>
                <a:spcPct val="100000"/>
              </a:lnSpc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rgbClr val="000000"/>
                </a:solidFill>
                <a:latin typeface="Arial" charset="0"/>
              </a:rPr>
              <a:t>1 mdl </a:t>
            </a:r>
            <a:r>
              <a:rPr lang="en-GB" b="1" dirty="0" err="1">
                <a:solidFill>
                  <a:srgbClr val="000000"/>
                </a:solidFill>
                <a:latin typeface="Arial" charset="0"/>
              </a:rPr>
              <a:t>Prüfung</a:t>
            </a:r>
            <a:r>
              <a:rPr lang="en-GB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Arial" charset="0"/>
              </a:rPr>
              <a:t>kann</a:t>
            </a:r>
            <a:r>
              <a:rPr lang="en-GB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Arial" charset="0"/>
              </a:rPr>
              <a:t>durch</a:t>
            </a:r>
            <a:r>
              <a:rPr lang="en-GB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b="1" dirty="0">
                <a:solidFill>
                  <a:srgbClr val="FF6600"/>
                </a:solidFill>
                <a:latin typeface="Arial" charset="0"/>
              </a:rPr>
              <a:t>BLL</a:t>
            </a:r>
            <a:r>
              <a:rPr lang="en-GB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Arial" charset="0"/>
              </a:rPr>
              <a:t>ersetzt</a:t>
            </a:r>
            <a:r>
              <a:rPr lang="en-GB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Arial" charset="0"/>
              </a:rPr>
              <a:t>werden</a:t>
            </a:r>
            <a:r>
              <a:rPr lang="en-GB" b="1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457200" indent="-457200" algn="ctr">
              <a:lnSpc>
                <a:spcPct val="100000"/>
              </a:lnSpc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GB" b="1" dirty="0" err="1">
                <a:solidFill>
                  <a:srgbClr val="000000"/>
                </a:solidFill>
                <a:latin typeface="Arial" charset="0"/>
              </a:rPr>
              <a:t>unter</a:t>
            </a:r>
            <a:r>
              <a:rPr lang="en-GB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Arial" charset="0"/>
              </a:rPr>
              <a:t>bestimmten</a:t>
            </a:r>
            <a:r>
              <a:rPr lang="en-GB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Arial" charset="0"/>
              </a:rPr>
              <a:t>Voraussetzungen</a:t>
            </a:r>
            <a:r>
              <a:rPr lang="en-GB" b="1" dirty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marL="457200" indent="-457200" algn="ctr">
              <a:lnSpc>
                <a:spcPct val="100000"/>
              </a:lnSpc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 err="1">
                <a:solidFill>
                  <a:srgbClr val="000000"/>
                </a:solidFill>
                <a:latin typeface="Arial" charset="0"/>
              </a:rPr>
              <a:t>jedoch</a:t>
            </a:r>
            <a:r>
              <a:rPr lang="en-GB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Arial" charset="0"/>
              </a:rPr>
              <a:t>nicht</a:t>
            </a:r>
            <a:r>
              <a:rPr lang="en-GB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Arial" charset="0"/>
              </a:rPr>
              <a:t>D</a:t>
            </a:r>
            <a:r>
              <a:rPr lang="en-GB" b="1" dirty="0">
                <a:solidFill>
                  <a:srgbClr val="000000"/>
                </a:solidFill>
                <a:latin typeface="Arial" charset="0"/>
              </a:rPr>
              <a:t> und </a:t>
            </a:r>
            <a:r>
              <a:rPr lang="en-GB" b="1" dirty="0">
                <a:solidFill>
                  <a:srgbClr val="0000FF"/>
                </a:solidFill>
                <a:latin typeface="Arial" charset="0"/>
              </a:rPr>
              <a:t>M</a:t>
            </a:r>
            <a:endParaRPr lang="en-GB" sz="18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9" name="Pfeil nach unten 8"/>
          <p:cNvSpPr/>
          <p:nvPr/>
        </p:nvSpPr>
        <p:spPr>
          <a:xfrm>
            <a:off x="4872971" y="1891308"/>
            <a:ext cx="648072" cy="648072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247750" y="6832550"/>
            <a:ext cx="102568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1. </a:t>
            </a:r>
            <a:r>
              <a:rPr lang="en-GB" sz="1800" b="1" dirty="0" err="1">
                <a:solidFill>
                  <a:schemeClr val="tx1"/>
                </a:solidFill>
                <a:latin typeface="Arial" charset="0"/>
              </a:rPr>
              <a:t>Aufbau</a:t>
            </a: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 der </a:t>
            </a:r>
            <a:r>
              <a:rPr lang="en-GB" sz="1800" b="1" dirty="0" err="1">
                <a:solidFill>
                  <a:schemeClr val="tx1"/>
                </a:solidFill>
                <a:latin typeface="Arial" charset="0"/>
              </a:rPr>
              <a:t>Kursstufe</a:t>
            </a: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		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2.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Abitur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und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Gesamtqualifikation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        3.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Mündliches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Abitur</a:t>
            </a: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669919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1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  <a:p>
            <a:pPr algn="r"/>
            <a:endParaRPr lang="en-GB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463774" y="1675284"/>
            <a:ext cx="9649072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457200" indent="-457200">
              <a:lnSpc>
                <a:spcPct val="100000"/>
              </a:lnSpc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chemeClr val="tx1"/>
                </a:solidFill>
                <a:latin typeface="Arial" charset="0"/>
              </a:rPr>
              <a:t>Im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Laufe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der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Kursstufe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müssen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in </a:t>
            </a:r>
            <a:r>
              <a:rPr lang="en-GB" b="1" dirty="0">
                <a:solidFill>
                  <a:srgbClr val="FF0000"/>
                </a:solidFill>
                <a:latin typeface="Arial" charset="0"/>
              </a:rPr>
              <a:t>3 </a:t>
            </a:r>
            <a:r>
              <a:rPr lang="en-GB" b="1" dirty="0" err="1">
                <a:solidFill>
                  <a:srgbClr val="FF0000"/>
                </a:solidFill>
                <a:latin typeface="Arial" charset="0"/>
              </a:rPr>
              <a:t>verschiedenen</a:t>
            </a:r>
            <a:r>
              <a:rPr lang="en-GB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selbst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zu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marL="457200" indent="-457200">
              <a:lnSpc>
                <a:spcPct val="100000"/>
              </a:lnSpc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chemeClr val="tx1"/>
                </a:solidFill>
                <a:latin typeface="Arial" charset="0"/>
              </a:rPr>
              <a:t>wählenden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Fächern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GFS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erbracht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werden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. </a:t>
            </a:r>
            <a:endParaRPr lang="en-GB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823814" y="2976212"/>
            <a:ext cx="9073008" cy="25875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457200" indent="-457200">
              <a:lnSpc>
                <a:spcPct val="100000"/>
              </a:lnSpc>
              <a:buClr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chemeClr val="tx1"/>
                </a:solidFill>
                <a:latin typeface="Arial" charset="0"/>
              </a:rPr>
              <a:t>Zählen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wie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Klausur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und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müssen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daher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in den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Anforderungen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vergleichbar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sein</a:t>
            </a:r>
            <a:endParaRPr lang="en-GB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800" dirty="0">
              <a:solidFill>
                <a:schemeClr val="tx1"/>
              </a:solidFill>
              <a:latin typeface="Arial" charset="0"/>
            </a:endParaRPr>
          </a:p>
          <a:p>
            <a:pPr marL="457200" indent="-457200">
              <a:lnSpc>
                <a:spcPct val="100000"/>
              </a:lnSpc>
              <a:buClr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chemeClr val="tx1"/>
                </a:solidFill>
                <a:latin typeface="Arial" charset="0"/>
              </a:rPr>
              <a:t>Erwerb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der 3 “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Scheine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”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wird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vom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Tutor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überprüft</a:t>
            </a:r>
            <a:endParaRPr lang="en-GB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solidFill>
                <a:schemeClr val="tx1"/>
              </a:solidFill>
              <a:latin typeface="Arial" charset="0"/>
            </a:endParaRPr>
          </a:p>
          <a:p>
            <a:pPr marL="457200" indent="-457200">
              <a:lnSpc>
                <a:spcPct val="100000"/>
              </a:lnSpc>
              <a:buClr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chemeClr val="tx1"/>
                </a:solidFill>
                <a:latin typeface="Arial" charset="0"/>
              </a:rPr>
              <a:t>Bei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Bedarf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 charset="0"/>
              </a:rPr>
              <a:t>eine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zusätzliche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GFS in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einem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weiteren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Fach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wählbar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(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Entscheidung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Anfang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3. HJ)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47750" y="6832550"/>
            <a:ext cx="102568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1. </a:t>
            </a:r>
            <a:r>
              <a:rPr lang="en-GB" sz="1800" b="1" dirty="0" err="1">
                <a:solidFill>
                  <a:schemeClr val="tx1"/>
                </a:solidFill>
                <a:latin typeface="Arial" charset="0"/>
              </a:rPr>
              <a:t>Aufbau</a:t>
            </a: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 der </a:t>
            </a:r>
            <a:r>
              <a:rPr lang="en-GB" sz="1800" b="1" dirty="0" err="1">
                <a:solidFill>
                  <a:schemeClr val="tx1"/>
                </a:solidFill>
                <a:latin typeface="Arial" charset="0"/>
              </a:rPr>
              <a:t>Kursstufe</a:t>
            </a: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		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2.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Abitur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und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Gesamtqualifikation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        3.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Mündliches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Abitur</a:t>
            </a: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247750" y="210003"/>
            <a:ext cx="9865096" cy="10332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dirty="0" err="1">
                <a:solidFill>
                  <a:schemeClr val="tx1"/>
                </a:solidFill>
                <a:latin typeface="Arial" charset="0"/>
              </a:rPr>
              <a:t>Andere</a:t>
            </a:r>
            <a:r>
              <a:rPr lang="en-GB" sz="36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Arial" charset="0"/>
              </a:rPr>
              <a:t>Lernleistung</a:t>
            </a:r>
            <a:r>
              <a:rPr lang="en-GB" sz="3600" b="1" dirty="0">
                <a:solidFill>
                  <a:schemeClr val="tx1"/>
                </a:solidFill>
                <a:latin typeface="Arial" charset="0"/>
              </a:rPr>
              <a:t> (GFS)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500" b="1" dirty="0">
              <a:solidFill>
                <a:schemeClr val="tx1"/>
              </a:solidFill>
              <a:latin typeface="Arial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>
                <a:solidFill>
                  <a:srgbClr val="000000"/>
                </a:solidFill>
                <a:latin typeface="Arial" charset="0"/>
              </a:rPr>
              <a:t>= </a:t>
            </a:r>
            <a:r>
              <a:rPr lang="en-GB" sz="2000" b="1" dirty="0" err="1">
                <a:solidFill>
                  <a:srgbClr val="FF0000"/>
                </a:solidFill>
                <a:latin typeface="Arial" charset="0"/>
              </a:rPr>
              <a:t>verpflichtend</a:t>
            </a:r>
            <a:r>
              <a:rPr lang="en-GB" sz="2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Arial" charset="0"/>
              </a:rPr>
              <a:t>für</a:t>
            </a:r>
            <a:r>
              <a:rPr lang="en-GB" sz="2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Arial" charset="0"/>
              </a:rPr>
              <a:t>alle</a:t>
            </a:r>
            <a:endParaRPr lang="en-GB" sz="20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796036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2207</Words>
  <Application>Microsoft Office PowerPoint</Application>
  <PresentationFormat>Benutzerdefiniert</PresentationFormat>
  <Paragraphs>511</Paragraphs>
  <Slides>27</Slides>
  <Notes>27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3" baseType="lpstr">
      <vt:lpstr>Arial</vt:lpstr>
      <vt:lpstr>Calibri</vt:lpstr>
      <vt:lpstr>Lucida Sans Unicode</vt:lpstr>
      <vt:lpstr>Times New Roman</vt:lpstr>
      <vt:lpstr>Wingdings</vt:lpstr>
      <vt:lpstr>Office-Design</vt:lpstr>
      <vt:lpstr>Gymnasiale Oberstufe  Abitur 2025 </vt:lpstr>
      <vt:lpstr>Teil 1 Aufbau der Kursstufe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Teil 2 Abitur und Gesamtqualifikation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Teil 3 Mündliches Abitur</vt:lpstr>
      <vt:lpstr>PowerPoint-Präsentation</vt:lpstr>
      <vt:lpstr>PowerPoint-Präsentation</vt:lpstr>
      <vt:lpstr>PowerPoint-Präsentation</vt:lpstr>
      <vt:lpstr>Internetadresse Leitfaden 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Oliver Volk</dc:creator>
  <cp:lastModifiedBy>Tobias Bechtold</cp:lastModifiedBy>
  <cp:revision>329</cp:revision>
  <cp:lastPrinted>2020-02-11T16:37:47Z</cp:lastPrinted>
  <dcterms:modified xsi:type="dcterms:W3CDTF">2023-02-07T10:40:59Z</dcterms:modified>
</cp:coreProperties>
</file>